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57"/>
  </p:notesMasterIdLst>
  <p:sldIdLst>
    <p:sldId id="31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4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</p:sldIdLst>
  <p:sldSz cx="9144000" cy="6858000" type="screen4x3"/>
  <p:notesSz cx="9144000" cy="6858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00FF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07" autoAdjust="0"/>
    <p:restoredTop sz="98497" autoAdjust="0"/>
  </p:normalViewPr>
  <p:slideViewPr>
    <p:cSldViewPr>
      <p:cViewPr>
        <p:scale>
          <a:sx n="80" d="100"/>
          <a:sy n="80" d="100"/>
        </p:scale>
        <p:origin x="-105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81C83-258B-4258-9713-5C74C08793E2}" type="datetimeFigureOut">
              <a:rPr lang="es-ES" smtClean="0"/>
              <a:t>01/05/2010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DA4C7-A76E-4400-9D54-40C36010998D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DA4C7-A76E-4400-9D54-40C36010998D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DA4C7-A76E-4400-9D54-40C36010998D}" type="slidenum">
              <a:rPr lang="es-ES" smtClean="0"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DA4C7-A76E-4400-9D54-40C36010998D}" type="slidenum">
              <a:rPr lang="es-ES" smtClean="0"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DA4C7-A76E-4400-9D54-40C36010998D}" type="slidenum">
              <a:rPr lang="es-ES" smtClean="0"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DA4C7-A76E-4400-9D54-40C36010998D}" type="slidenum">
              <a:rPr lang="es-ES" smtClean="0"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DA4C7-A76E-4400-9D54-40C36010998D}" type="slidenum">
              <a:rPr lang="es-ES" smtClean="0"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DA4C7-A76E-4400-9D54-40C36010998D}" type="slidenum">
              <a:rPr lang="es-ES" smtClean="0"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DA4C7-A76E-4400-9D54-40C36010998D}" type="slidenum">
              <a:rPr lang="es-ES" smtClean="0"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DA4C7-A76E-4400-9D54-40C36010998D}" type="slidenum">
              <a:rPr lang="es-ES" smtClean="0"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DA4C7-A76E-4400-9D54-40C36010998D}" type="slidenum">
              <a:rPr lang="es-ES" smtClean="0"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DA4C7-A76E-4400-9D54-40C36010998D}" type="slidenum">
              <a:rPr lang="es-ES" smtClean="0"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DA4C7-A76E-4400-9D54-40C36010998D}" type="slidenum">
              <a:rPr lang="es-ES" smtClean="0"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DA4C7-A76E-4400-9D54-40C36010998D}" type="slidenum">
              <a:rPr lang="es-ES" smtClean="0"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DA4C7-A76E-4400-9D54-40C36010998D}" type="slidenum">
              <a:rPr lang="es-ES" smtClean="0"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DA4C7-A76E-4400-9D54-40C36010998D}" type="slidenum">
              <a:rPr lang="es-ES" smtClean="0"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DA4C7-A76E-4400-9D54-40C36010998D}" type="slidenum">
              <a:rPr lang="es-ES" smtClean="0"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DA4C7-A76E-4400-9D54-40C36010998D}" type="slidenum">
              <a:rPr lang="es-ES" smtClean="0"/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DA4C7-A76E-4400-9D54-40C36010998D}" type="slidenum">
              <a:rPr lang="es-ES" smtClean="0"/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DA4C7-A76E-4400-9D54-40C36010998D}" type="slidenum">
              <a:rPr lang="es-ES" smtClean="0"/>
              <a:t>26</a:t>
            </a:fld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DA4C7-A76E-4400-9D54-40C36010998D}" type="slidenum">
              <a:rPr lang="es-ES" smtClean="0"/>
              <a:t>27</a:t>
            </a:fld>
            <a:endParaRPr 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DA4C7-A76E-4400-9D54-40C36010998D}" type="slidenum">
              <a:rPr lang="es-ES" smtClean="0"/>
              <a:t>28</a:t>
            </a:fld>
            <a:endParaRPr lang="es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DA4C7-A76E-4400-9D54-40C36010998D}" type="slidenum">
              <a:rPr lang="es-ES" smtClean="0"/>
              <a:t>29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DA4C7-A76E-4400-9D54-40C36010998D}" type="slidenum">
              <a:rPr lang="es-ES" smtClean="0"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DA4C7-A76E-4400-9D54-40C36010998D}" type="slidenum">
              <a:rPr lang="es-ES" smtClean="0"/>
              <a:t>30</a:t>
            </a:fld>
            <a:endParaRPr lang="es-E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DA4C7-A76E-4400-9D54-40C36010998D}" type="slidenum">
              <a:rPr lang="es-ES" smtClean="0"/>
              <a:t>31</a:t>
            </a:fld>
            <a:endParaRPr lang="es-E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DA4C7-A76E-4400-9D54-40C36010998D}" type="slidenum">
              <a:rPr lang="es-ES" smtClean="0"/>
              <a:t>32</a:t>
            </a:fld>
            <a:endParaRPr lang="es-E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DA4C7-A76E-4400-9D54-40C36010998D}" type="slidenum">
              <a:rPr lang="es-ES" smtClean="0"/>
              <a:t>33</a:t>
            </a:fld>
            <a:endParaRPr lang="es-E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DA4C7-A76E-4400-9D54-40C36010998D}" type="slidenum">
              <a:rPr lang="es-ES" smtClean="0"/>
              <a:t>34</a:t>
            </a:fld>
            <a:endParaRPr lang="es-E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DA4C7-A76E-4400-9D54-40C36010998D}" type="slidenum">
              <a:rPr lang="es-ES" smtClean="0"/>
              <a:t>35</a:t>
            </a:fld>
            <a:endParaRPr lang="es-E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DA4C7-A76E-4400-9D54-40C36010998D}" type="slidenum">
              <a:rPr lang="es-ES" smtClean="0"/>
              <a:t>36</a:t>
            </a:fld>
            <a:endParaRPr lang="es-E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DA4C7-A76E-4400-9D54-40C36010998D}" type="slidenum">
              <a:rPr lang="es-ES" smtClean="0"/>
              <a:t>37</a:t>
            </a:fld>
            <a:endParaRPr lang="es-E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DA4C7-A76E-4400-9D54-40C36010998D}" type="slidenum">
              <a:rPr lang="es-ES" smtClean="0"/>
              <a:t>38</a:t>
            </a:fld>
            <a:endParaRPr lang="es-E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DA4C7-A76E-4400-9D54-40C36010998D}" type="slidenum">
              <a:rPr lang="es-ES" smtClean="0"/>
              <a:t>39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DA4C7-A76E-4400-9D54-40C36010998D}" type="slidenum">
              <a:rPr lang="es-ES" smtClean="0"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DA4C7-A76E-4400-9D54-40C36010998D}" type="slidenum">
              <a:rPr lang="es-ES" smtClean="0"/>
              <a:t>40</a:t>
            </a:fld>
            <a:endParaRPr lang="es-E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DA4C7-A76E-4400-9D54-40C36010998D}" type="slidenum">
              <a:rPr lang="es-ES" smtClean="0"/>
              <a:t>41</a:t>
            </a:fld>
            <a:endParaRPr lang="es-E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DA4C7-A76E-4400-9D54-40C36010998D}" type="slidenum">
              <a:rPr lang="es-ES" smtClean="0"/>
              <a:t>42</a:t>
            </a:fld>
            <a:endParaRPr lang="es-E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DA4C7-A76E-4400-9D54-40C36010998D}" type="slidenum">
              <a:rPr lang="es-ES" smtClean="0"/>
              <a:t>43</a:t>
            </a:fld>
            <a:endParaRPr lang="es-E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DA4C7-A76E-4400-9D54-40C36010998D}" type="slidenum">
              <a:rPr lang="es-ES" smtClean="0"/>
              <a:t>44</a:t>
            </a:fld>
            <a:endParaRPr lang="es-E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DA4C7-A76E-4400-9D54-40C36010998D}" type="slidenum">
              <a:rPr lang="es-ES" smtClean="0"/>
              <a:t>45</a:t>
            </a:fld>
            <a:endParaRPr lang="es-E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DA4C7-A76E-4400-9D54-40C36010998D}" type="slidenum">
              <a:rPr lang="es-ES" smtClean="0"/>
              <a:t>46</a:t>
            </a:fld>
            <a:endParaRPr lang="es-E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DA4C7-A76E-4400-9D54-40C36010998D}" type="slidenum">
              <a:rPr lang="es-ES" smtClean="0"/>
              <a:t>47</a:t>
            </a:fld>
            <a:endParaRPr lang="es-E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DA4C7-A76E-4400-9D54-40C36010998D}" type="slidenum">
              <a:rPr lang="es-ES" smtClean="0"/>
              <a:t>48</a:t>
            </a:fld>
            <a:endParaRPr lang="es-E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DA4C7-A76E-4400-9D54-40C36010998D}" type="slidenum">
              <a:rPr lang="es-ES" smtClean="0"/>
              <a:t>49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DA4C7-A76E-4400-9D54-40C36010998D}" type="slidenum">
              <a:rPr lang="es-ES" smtClean="0"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DA4C7-A76E-4400-9D54-40C36010998D}" type="slidenum">
              <a:rPr lang="es-ES" smtClean="0"/>
              <a:t>50</a:t>
            </a:fld>
            <a:endParaRPr lang="es-E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DA4C7-A76E-4400-9D54-40C36010998D}" type="slidenum">
              <a:rPr lang="es-ES" smtClean="0"/>
              <a:t>51</a:t>
            </a:fld>
            <a:endParaRPr lang="es-E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DA4C7-A76E-4400-9D54-40C36010998D}" type="slidenum">
              <a:rPr lang="es-ES" smtClean="0"/>
              <a:t>52</a:t>
            </a:fld>
            <a:endParaRPr lang="es-E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DA4C7-A76E-4400-9D54-40C36010998D}" type="slidenum">
              <a:rPr lang="es-ES" smtClean="0"/>
              <a:t>53</a:t>
            </a:fld>
            <a:endParaRPr lang="es-E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DA4C7-A76E-4400-9D54-40C36010998D}" type="slidenum">
              <a:rPr lang="es-ES" smtClean="0"/>
              <a:t>54</a:t>
            </a:fld>
            <a:endParaRPr lang="es-E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DA4C7-A76E-4400-9D54-40C36010998D}" type="slidenum">
              <a:rPr lang="es-ES" smtClean="0"/>
              <a:t>55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DA4C7-A76E-4400-9D54-40C36010998D}" type="slidenum">
              <a:rPr lang="es-ES" smtClean="0"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DA4C7-A76E-4400-9D54-40C36010998D}" type="slidenum">
              <a:rPr lang="es-ES" smtClean="0"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DA4C7-A76E-4400-9D54-40C36010998D}" type="slidenum">
              <a:rPr lang="es-ES" smtClean="0"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DA4C7-A76E-4400-9D54-40C36010998D}" type="slidenum">
              <a:rPr lang="es-ES" smtClean="0"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s-MX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s-MX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s-MX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s-MX"/>
                </a:p>
              </p:txBody>
            </p:sp>
          </p:grpSp>
        </p:grpSp>
      </p:grpSp>
      <p:sp>
        <p:nvSpPr>
          <p:cNvPr id="20384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MX"/>
              <a:t>Haga clic para cambiar el estilo de título	</a:t>
            </a:r>
          </a:p>
        </p:txBody>
      </p:sp>
      <p:sp>
        <p:nvSpPr>
          <p:cNvPr id="20384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MX"/>
              <a:t>Haga clic para modificar el estilo de subtítulo del patrón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D0BCDB-C652-4FA9-ACF8-600D7607EDBE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ED834-CD94-4397-8734-CA3D5DF57AE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76A39-7024-46A4-BC74-2E86889D5AF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569C6-69E0-4C09-AE0F-CFB54A55E6F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66F75-E20D-44FF-86CA-C6787447910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36A84-52CE-4834-9282-848DA51EDE1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346BF-ED57-44EC-9984-DE8F6135396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6FB2E-7F5F-449A-A8FF-F2EA8F3CA91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99526-8C00-4166-8485-BFF6B913067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47A8E-0FBD-4865-A37A-C80C218DB04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4CE45-1EDB-45F6-8498-976A66A15C6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DB528-9C02-4BD2-86E2-E8B2D2ED399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BB9AA-227F-431B-BFAC-F7B1CB558C8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7FD74-53AC-49C5-A81B-AD3972F0AEFE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FF43F-59BB-4DFE-88B5-BCC36B5697F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18927-EA84-40D1-AD73-468EDA57563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A4C07-30EC-4057-A744-CEDF81CC412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MX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0275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0275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0275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0276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0276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0276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0276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0276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0276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0276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0276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0276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0277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0277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0277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0277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0277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0277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0277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0277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0277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0277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0278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0278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0278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0278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0278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0278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0278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02787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0278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0279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0279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0279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0279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0279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0279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02796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0279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0279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0279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0280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0280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0280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0280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0280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0280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02807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02808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02809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02810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02811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02812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20281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0281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s-MX"/>
                </a:p>
              </p:txBody>
            </p:sp>
            <p:sp>
              <p:nvSpPr>
                <p:cNvPr id="20281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s-MX"/>
                </a:p>
              </p:txBody>
            </p:sp>
            <p:sp>
              <p:nvSpPr>
                <p:cNvPr id="20281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s-MX"/>
                </a:p>
              </p:txBody>
            </p:sp>
            <p:sp>
              <p:nvSpPr>
                <p:cNvPr id="20281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s-MX"/>
                </a:p>
              </p:txBody>
            </p:sp>
          </p:grpSp>
        </p:grpSp>
      </p:grpSp>
      <p:sp>
        <p:nvSpPr>
          <p:cNvPr id="20281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MX" smtClean="0"/>
              <a:t>Haga clic para cambiar el estilo de título	</a:t>
            </a:r>
          </a:p>
        </p:txBody>
      </p:sp>
      <p:sp>
        <p:nvSpPr>
          <p:cNvPr id="20282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smtClean="0"/>
              <a:t>Haga clic para modificar el estilo de texto del patrón</a:t>
            </a:r>
          </a:p>
          <a:p>
            <a:pPr lvl="1"/>
            <a:r>
              <a:rPr lang="es-MX" smtClean="0"/>
              <a:t>Segundo nivel</a:t>
            </a:r>
          </a:p>
          <a:p>
            <a:pPr lvl="2"/>
            <a:r>
              <a:rPr lang="es-MX" smtClean="0"/>
              <a:t>Tercer nivel</a:t>
            </a:r>
          </a:p>
          <a:p>
            <a:pPr lvl="3"/>
            <a:r>
              <a:rPr lang="es-MX" smtClean="0"/>
              <a:t>Cuarto nivel</a:t>
            </a:r>
          </a:p>
          <a:p>
            <a:pPr lvl="4"/>
            <a:r>
              <a:rPr lang="es-MX" smtClean="0"/>
              <a:t>Quinto nivel</a:t>
            </a:r>
          </a:p>
        </p:txBody>
      </p:sp>
      <p:sp>
        <p:nvSpPr>
          <p:cNvPr id="20282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20282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20282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EFA2605-F264-4633-B23A-5E63CB83F65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DSC00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4050" y="1916113"/>
            <a:ext cx="4716463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WordArt 5"/>
          <p:cNvSpPr>
            <a:spLocks noChangeArrowheads="1" noChangeShapeType="1" noTextEdit="1"/>
          </p:cNvSpPr>
          <p:nvPr/>
        </p:nvSpPr>
        <p:spPr bwMode="auto">
          <a:xfrm>
            <a:off x="142844" y="142852"/>
            <a:ext cx="8797925" cy="1403351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s-E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Impact"/>
              </a:rPr>
              <a:t>TECNICAS </a:t>
            </a:r>
            <a:r>
              <a:rPr lang="es-ES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Impact"/>
              </a:rPr>
              <a:t> DE L  ARTE  </a:t>
            </a:r>
          </a:p>
          <a:p>
            <a:pPr algn="ctr"/>
            <a:r>
              <a:rPr lang="es-ES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Impact"/>
              </a:rPr>
              <a:t>DEL</a:t>
            </a:r>
            <a:endParaRPr lang="es-E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latin typeface="Impact"/>
            </a:endParaRPr>
          </a:p>
          <a:p>
            <a:pPr algn="ctr"/>
            <a:r>
              <a:rPr lang="es-ES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Impact"/>
              </a:rPr>
              <a:t> COLPORTAGE</a:t>
            </a:r>
            <a:endParaRPr lang="es-E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latin typeface="Impact"/>
            </a:endParaRPr>
          </a:p>
        </p:txBody>
      </p:sp>
      <p:pic>
        <p:nvPicPr>
          <p:cNvPr id="3076" name="Picture 6" descr="DSC000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16113"/>
            <a:ext cx="4427538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898900" y="512763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Primer Paso</a:t>
            </a:r>
            <a:endParaRPr lang="es-E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ench Script MT" pitchFamily="66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47663" y="242888"/>
            <a:ext cx="4129087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PREPARACION</a:t>
            </a:r>
            <a:r>
              <a:rPr lang="es-MX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/>
            </a:r>
            <a:br>
              <a:rPr lang="es-MX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endParaRPr lang="es-ES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3316" name="Text Box 13"/>
          <p:cNvSpPr txBox="1">
            <a:spLocks noChangeArrowheads="1"/>
          </p:cNvSpPr>
          <p:nvPr/>
        </p:nvSpPr>
        <p:spPr bwMode="auto">
          <a:xfrm>
            <a:off x="922338" y="1431925"/>
            <a:ext cx="710565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 startAt="8"/>
            </a:pPr>
            <a:r>
              <a:rPr lang="es-MX" dirty="0">
                <a:latin typeface="Verdana" pitchFamily="34" charset="0"/>
              </a:rPr>
              <a:t>C. E. pág. 143</a:t>
            </a:r>
          </a:p>
          <a:p>
            <a:pPr marL="342900" indent="-342900">
              <a:spcBef>
                <a:spcPct val="50000"/>
              </a:spcBef>
              <a:buFontTx/>
              <a:buAutoNum type="alphaLcParenR" startAt="8"/>
            </a:pPr>
            <a:r>
              <a:rPr lang="es-MX" u="sng" dirty="0">
                <a:latin typeface="Verdana" pitchFamily="34" charset="0"/>
              </a:rPr>
              <a:t>Devolver</a:t>
            </a:r>
            <a:r>
              <a:rPr lang="es-MX" dirty="0">
                <a:latin typeface="Verdana" pitchFamily="34" charset="0"/>
              </a:rPr>
              <a:t> fielmente </a:t>
            </a:r>
            <a:r>
              <a:rPr lang="es-MX" u="sng" dirty="0">
                <a:latin typeface="Verdana" pitchFamily="34" charset="0"/>
              </a:rPr>
              <a:t>los diezmos</a:t>
            </a:r>
            <a:r>
              <a:rPr lang="es-MX" dirty="0">
                <a:latin typeface="Verdana" pitchFamily="34" charset="0"/>
              </a:rPr>
              <a:t> y </a:t>
            </a:r>
            <a:r>
              <a:rPr lang="es-MX" dirty="0" smtClean="0">
                <a:latin typeface="Verdana" pitchFamily="34" charset="0"/>
              </a:rPr>
              <a:t>ofrendas, primicias.</a:t>
            </a:r>
            <a:endParaRPr lang="es-MX" dirty="0">
              <a:latin typeface="Verdana" pitchFamily="34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lphaLcParenR" startAt="8"/>
            </a:pPr>
            <a:r>
              <a:rPr lang="es-MX" dirty="0">
                <a:latin typeface="Verdana" pitchFamily="34" charset="0"/>
              </a:rPr>
              <a:t>Tener </a:t>
            </a:r>
            <a:r>
              <a:rPr lang="es-MX" u="sng" dirty="0">
                <a:latin typeface="Verdana" pitchFamily="34" charset="0"/>
              </a:rPr>
              <a:t>mucha fe</a:t>
            </a:r>
            <a:r>
              <a:rPr lang="es-MX" dirty="0">
                <a:latin typeface="Verdana" pitchFamily="34" charset="0"/>
              </a:rPr>
              <a:t> y plena </a:t>
            </a:r>
            <a:r>
              <a:rPr lang="es-MX" u="sng" dirty="0">
                <a:latin typeface="Verdana" pitchFamily="34" charset="0"/>
              </a:rPr>
              <a:t>confianza</a:t>
            </a:r>
            <a:r>
              <a:rPr lang="es-MX" dirty="0">
                <a:latin typeface="Verdana" pitchFamily="34" charset="0"/>
              </a:rPr>
              <a:t>  en Dios.</a:t>
            </a:r>
          </a:p>
          <a:p>
            <a:pPr marL="342900" indent="-342900">
              <a:spcBef>
                <a:spcPct val="50000"/>
              </a:spcBef>
              <a:buFontTx/>
              <a:buAutoNum type="alphaLcParenR" startAt="8"/>
            </a:pPr>
            <a:r>
              <a:rPr lang="es-MX" dirty="0" smtClean="0">
                <a:latin typeface="Verdana" pitchFamily="34" charset="0"/>
              </a:rPr>
              <a:t> </a:t>
            </a:r>
            <a:r>
              <a:rPr lang="es-MX" u="sng" dirty="0" err="1" smtClean="0">
                <a:latin typeface="Verdana" pitchFamily="34" charset="0"/>
              </a:rPr>
              <a:t>Coolaborar</a:t>
            </a:r>
            <a:r>
              <a:rPr lang="es-MX" dirty="0" smtClean="0">
                <a:latin typeface="Verdana" pitchFamily="34" charset="0"/>
              </a:rPr>
              <a:t> </a:t>
            </a:r>
            <a:r>
              <a:rPr lang="es-MX" dirty="0">
                <a:latin typeface="Verdana" pitchFamily="34" charset="0"/>
              </a:rPr>
              <a:t>con la iglesia </a:t>
            </a:r>
            <a:r>
              <a:rPr lang="es-MX" dirty="0" smtClean="0">
                <a:latin typeface="Verdana" pitchFamily="34" charset="0"/>
              </a:rPr>
              <a:t>local los sábados.</a:t>
            </a:r>
            <a:endParaRPr lang="es-MX" dirty="0">
              <a:latin typeface="Verdana" pitchFamily="34" charset="0"/>
            </a:endParaRPr>
          </a:p>
          <a:p>
            <a:pPr marL="342900" indent="-342900">
              <a:spcBef>
                <a:spcPct val="50000"/>
              </a:spcBef>
            </a:pPr>
            <a:endParaRPr lang="es-ES" dirty="0">
              <a:latin typeface="Verdana" pitchFamily="34" charset="0"/>
            </a:endParaRPr>
          </a:p>
        </p:txBody>
      </p:sp>
      <p:pic>
        <p:nvPicPr>
          <p:cNvPr id="13317" name="Picture 17" descr="MCBS01198_0000[1]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 flipH="1">
            <a:off x="6991350" y="5535613"/>
            <a:ext cx="1973263" cy="738187"/>
          </a:xfrm>
          <a:noFill/>
        </p:spPr>
      </p:pic>
      <p:pic>
        <p:nvPicPr>
          <p:cNvPr id="13318" name="Picture 59" descr="MCj03435010000[1]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322638" y="4437063"/>
            <a:ext cx="2833687" cy="2295525"/>
          </a:xfrm>
          <a:noFill/>
        </p:spPr>
      </p:pic>
      <p:pic>
        <p:nvPicPr>
          <p:cNvPr id="13319" name="Picture 61" descr="MCj0203092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5427663"/>
            <a:ext cx="140176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116013" y="1646238"/>
            <a:ext cx="710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es-MX">
              <a:latin typeface="Verdana" pitchFamily="34" charset="0"/>
            </a:endParaRPr>
          </a:p>
        </p:txBody>
      </p:sp>
      <p:sp>
        <p:nvSpPr>
          <p:cNvPr id="14339" name="WordArt 5"/>
          <p:cNvSpPr>
            <a:spLocks noChangeArrowheads="1" noChangeShapeType="1" noTextEdit="1"/>
          </p:cNvSpPr>
          <p:nvPr/>
        </p:nvSpPr>
        <p:spPr bwMode="auto">
          <a:xfrm rot="1032199">
            <a:off x="812800" y="511175"/>
            <a:ext cx="800100" cy="1349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9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arrington"/>
              </a:rPr>
              <a:t>¿</a:t>
            </a:r>
          </a:p>
        </p:txBody>
      </p:sp>
      <p:sp>
        <p:nvSpPr>
          <p:cNvPr id="14340" name="WordArt 6"/>
          <p:cNvSpPr>
            <a:spLocks noChangeArrowheads="1" noChangeShapeType="1" noTextEdit="1"/>
          </p:cNvSpPr>
          <p:nvPr/>
        </p:nvSpPr>
        <p:spPr bwMode="auto">
          <a:xfrm rot="1032199">
            <a:off x="6972300" y="458788"/>
            <a:ext cx="800100" cy="1349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9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arrington"/>
              </a:rPr>
              <a:t>?</a:t>
            </a:r>
          </a:p>
        </p:txBody>
      </p:sp>
      <p:sp>
        <p:nvSpPr>
          <p:cNvPr id="14341" name="WordArt 7"/>
          <p:cNvSpPr>
            <a:spLocks noChangeArrowheads="1" noChangeShapeType="1" noTextEdit="1"/>
          </p:cNvSpPr>
          <p:nvPr/>
        </p:nvSpPr>
        <p:spPr bwMode="auto">
          <a:xfrm>
            <a:off x="2459038" y="728663"/>
            <a:ext cx="3733800" cy="917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Freestyle Script"/>
              </a:rPr>
              <a:t>Preguntas para </a:t>
            </a:r>
          </a:p>
          <a:p>
            <a:pPr algn="ctr"/>
            <a:r>
              <a:rPr lang="es-E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Freestyle Script"/>
              </a:rPr>
              <a:t>Reflexionar</a:t>
            </a: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539750" y="1916113"/>
            <a:ext cx="8159750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1.- _____________________________________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     R 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2.- _____________________________________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     R ____________________________________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3.- _____________________________________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      R 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4.- _____________________________________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     R ____________________________________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5.- _____________________________________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     R 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6.- _____________________________________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     R ___________________________________</a:t>
            </a:r>
            <a:endParaRPr lang="es-ES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444500" y="296863"/>
            <a:ext cx="7954963" cy="1477962"/>
          </a:xfrm>
        </p:spPr>
        <p:txBody>
          <a:bodyPr/>
          <a:lstStyle/>
          <a:p>
            <a:pPr algn="l" eaLnBrk="1" hangingPunct="1">
              <a:defRPr/>
            </a:pPr>
            <a:r>
              <a:rPr lang="es-MX" sz="4000" smtClean="0"/>
              <a:t>PASOS del ARTE CRISTIANO de </a:t>
            </a:r>
            <a:br>
              <a:rPr lang="es-MX" sz="4000" smtClean="0"/>
            </a:br>
            <a:r>
              <a:rPr lang="es-MX" sz="4000" smtClean="0"/>
              <a:t>la VENTA </a:t>
            </a:r>
            <a:endParaRPr lang="es-ES" sz="4000" smtClean="0"/>
          </a:p>
        </p:txBody>
      </p:sp>
      <p:sp>
        <p:nvSpPr>
          <p:cNvPr id="15363" name="WordArt 7"/>
          <p:cNvSpPr>
            <a:spLocks noChangeArrowheads="1" noChangeShapeType="1" noTextEdit="1"/>
          </p:cNvSpPr>
          <p:nvPr/>
        </p:nvSpPr>
        <p:spPr bwMode="auto">
          <a:xfrm>
            <a:off x="1690688" y="2511425"/>
            <a:ext cx="5738812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PRE-APROXIMACION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6877050" y="1660525"/>
            <a:ext cx="1824038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MX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2o.</a:t>
            </a:r>
            <a:r>
              <a:rPr lang="es-MX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 Paso</a:t>
            </a:r>
            <a:endParaRPr lang="es-E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ench Script MT" pitchFamily="66" charset="0"/>
            </a:endParaRPr>
          </a:p>
        </p:txBody>
      </p:sp>
      <p:pic>
        <p:nvPicPr>
          <p:cNvPr id="15365" name="Picture 12" descr="HOMBRECAMINANDO56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35150" y="3357563"/>
            <a:ext cx="5614988" cy="3429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6" descr="MCPE01731_0000[1]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00788" y="476250"/>
            <a:ext cx="2808287" cy="2700338"/>
          </a:xfrm>
          <a:noFill/>
        </p:spPr>
      </p:pic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635000" y="188913"/>
            <a:ext cx="3744913" cy="269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PRE-APROXIMACION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4714876" y="214290"/>
            <a:ext cx="307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Segundo Paso</a:t>
            </a:r>
            <a:endParaRPr lang="es-E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ench Script MT" pitchFamily="66" charset="0"/>
            </a:endParaRPr>
          </a:p>
        </p:txBody>
      </p:sp>
      <p:sp>
        <p:nvSpPr>
          <p:cNvPr id="16389" name="WordArt 9"/>
          <p:cNvSpPr>
            <a:spLocks noChangeArrowheads="1" noChangeShapeType="1" noTextEdit="1"/>
          </p:cNvSpPr>
          <p:nvPr/>
        </p:nvSpPr>
        <p:spPr bwMode="auto">
          <a:xfrm>
            <a:off x="857224" y="642918"/>
            <a:ext cx="4610100" cy="238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A) Reacciones del ser humano</a:t>
            </a:r>
          </a:p>
        </p:txBody>
      </p: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0" y="1000108"/>
            <a:ext cx="7200901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dirty="0">
                <a:latin typeface="Verdana" pitchFamily="34" charset="0"/>
              </a:rPr>
              <a:t>El ser humano </a:t>
            </a:r>
            <a:r>
              <a:rPr lang="es-MX" u="sng" dirty="0">
                <a:latin typeface="Verdana" pitchFamily="34" charset="0"/>
              </a:rPr>
              <a:t>es desconfiado </a:t>
            </a:r>
            <a:r>
              <a:rPr lang="es-MX" dirty="0">
                <a:latin typeface="Verdana" pitchFamily="34" charset="0"/>
              </a:rPr>
              <a:t>y dice  </a:t>
            </a:r>
            <a:endParaRPr lang="es-MX" dirty="0" smtClean="0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es-MX" sz="2400" dirty="0" smtClean="0">
                <a:latin typeface="Verdana" pitchFamily="34" charset="0"/>
              </a:rPr>
              <a:t>NO </a:t>
            </a:r>
            <a:r>
              <a:rPr lang="es-MX" dirty="0" smtClean="0">
                <a:latin typeface="Verdana" pitchFamily="34" charset="0"/>
              </a:rPr>
              <a:t>A </a:t>
            </a:r>
            <a:r>
              <a:rPr lang="es-MX" dirty="0">
                <a:latin typeface="Verdana" pitchFamily="34" charset="0"/>
              </a:rPr>
              <a:t>lo desconocido, </a:t>
            </a:r>
            <a:endParaRPr lang="es-MX" dirty="0" smtClean="0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es-MX" sz="2400" dirty="0" smtClean="0">
                <a:latin typeface="Verdana" pitchFamily="34" charset="0"/>
              </a:rPr>
              <a:t>NO</a:t>
            </a:r>
            <a:r>
              <a:rPr lang="es-MX" dirty="0" smtClean="0">
                <a:latin typeface="Verdana" pitchFamily="34" charset="0"/>
              </a:rPr>
              <a:t> </a:t>
            </a:r>
            <a:r>
              <a:rPr lang="es-MX" dirty="0">
                <a:latin typeface="Verdana" pitchFamily="34" charset="0"/>
              </a:rPr>
              <a:t>a lo que no ve;</a:t>
            </a:r>
          </a:p>
          <a:p>
            <a:pPr>
              <a:spcBef>
                <a:spcPct val="50000"/>
              </a:spcBef>
            </a:pPr>
            <a:r>
              <a:rPr lang="es-MX" sz="2400" dirty="0" smtClean="0">
                <a:latin typeface="Verdana" pitchFamily="34" charset="0"/>
              </a:rPr>
              <a:t>NO</a:t>
            </a:r>
            <a:r>
              <a:rPr lang="es-MX" dirty="0" smtClean="0">
                <a:latin typeface="Verdana" pitchFamily="34" charset="0"/>
              </a:rPr>
              <a:t> </a:t>
            </a:r>
            <a:r>
              <a:rPr lang="es-MX" dirty="0">
                <a:latin typeface="Verdana" pitchFamily="34" charset="0"/>
              </a:rPr>
              <a:t>a lo que no sabe.</a:t>
            </a:r>
            <a:endParaRPr lang="es-ES" dirty="0">
              <a:latin typeface="Verdana" pitchFamily="34" charset="0"/>
            </a:endParaRPr>
          </a:p>
        </p:txBody>
      </p:sp>
      <p:sp>
        <p:nvSpPr>
          <p:cNvPr id="16391" name="Text Box 12"/>
          <p:cNvSpPr txBox="1">
            <a:spLocks noChangeArrowheads="1"/>
          </p:cNvSpPr>
          <p:nvPr/>
        </p:nvSpPr>
        <p:spPr bwMode="auto">
          <a:xfrm>
            <a:off x="922338" y="3324225"/>
            <a:ext cx="710565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dirty="0">
                <a:latin typeface="Verdana" pitchFamily="34" charset="0"/>
              </a:rPr>
              <a:t>El arte de </a:t>
            </a:r>
            <a:r>
              <a:rPr lang="es-MX" u="sng" dirty="0">
                <a:latin typeface="Verdana" pitchFamily="34" charset="0"/>
              </a:rPr>
              <a:t>indagar</a:t>
            </a:r>
            <a:r>
              <a:rPr lang="es-MX" dirty="0">
                <a:latin typeface="Verdana" pitchFamily="34" charset="0"/>
              </a:rPr>
              <a:t>  es la llave en las manos del  </a:t>
            </a:r>
            <a:r>
              <a:rPr lang="es-MX" dirty="0" err="1">
                <a:latin typeface="Verdana" pitchFamily="34" charset="0"/>
              </a:rPr>
              <a:t>colportor</a:t>
            </a:r>
            <a:r>
              <a:rPr lang="es-MX" dirty="0">
                <a:latin typeface="Verdana" pitchFamily="34" charset="0"/>
              </a:rPr>
              <a:t> para conseguir entrevistas</a:t>
            </a:r>
          </a:p>
          <a:p>
            <a:pPr>
              <a:spcBef>
                <a:spcPct val="50000"/>
              </a:spcBef>
            </a:pPr>
            <a:r>
              <a:rPr lang="es-MX" u="sng" dirty="0">
                <a:latin typeface="Verdana" pitchFamily="34" charset="0"/>
              </a:rPr>
              <a:t>breves</a:t>
            </a:r>
            <a:r>
              <a:rPr lang="es-MX" dirty="0">
                <a:latin typeface="Verdana" pitchFamily="34" charset="0"/>
              </a:rPr>
              <a:t>, </a:t>
            </a:r>
            <a:r>
              <a:rPr lang="es-MX" u="sng" dirty="0">
                <a:latin typeface="Verdana" pitchFamily="34" charset="0"/>
              </a:rPr>
              <a:t>felices</a:t>
            </a:r>
            <a:r>
              <a:rPr lang="es-MX" dirty="0">
                <a:latin typeface="Verdana" pitchFamily="34" charset="0"/>
              </a:rPr>
              <a:t> y </a:t>
            </a:r>
            <a:r>
              <a:rPr lang="es-MX" u="sng" dirty="0">
                <a:latin typeface="Verdana" pitchFamily="34" charset="0"/>
              </a:rPr>
              <a:t>exitosas</a:t>
            </a:r>
            <a:r>
              <a:rPr lang="es-MX" dirty="0">
                <a:latin typeface="Verdana" pitchFamily="34" charset="0"/>
              </a:rPr>
              <a:t>, para él y para los que visita; le da </a:t>
            </a:r>
            <a:r>
              <a:rPr lang="es-MX" u="sng" dirty="0">
                <a:latin typeface="Verdana" pitchFamily="34" charset="0"/>
              </a:rPr>
              <a:t>confianza</a:t>
            </a:r>
            <a:r>
              <a:rPr lang="es-MX" dirty="0">
                <a:latin typeface="Verdana" pitchFamily="34" charset="0"/>
              </a:rPr>
              <a:t> y </a:t>
            </a:r>
            <a:r>
              <a:rPr lang="es-MX" u="sng" dirty="0">
                <a:latin typeface="Verdana" pitchFamily="34" charset="0"/>
              </a:rPr>
              <a:t>seguridad</a:t>
            </a:r>
            <a:r>
              <a:rPr lang="es-MX" dirty="0">
                <a:latin typeface="Verdana" pitchFamily="34" charset="0"/>
              </a:rPr>
              <a:t>. </a:t>
            </a:r>
            <a:endParaRPr lang="es-ES" dirty="0">
              <a:latin typeface="Verdana" pitchFamily="34" charset="0"/>
            </a:endParaRPr>
          </a:p>
        </p:txBody>
      </p:sp>
      <p:sp>
        <p:nvSpPr>
          <p:cNvPr id="16392" name="Text Box 13"/>
          <p:cNvSpPr txBox="1">
            <a:spLocks noChangeArrowheads="1"/>
          </p:cNvSpPr>
          <p:nvPr/>
        </p:nvSpPr>
        <p:spPr bwMode="auto">
          <a:xfrm>
            <a:off x="5532438" y="5157788"/>
            <a:ext cx="2976562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1600">
                <a:solidFill>
                  <a:schemeClr val="tx2"/>
                </a:solidFill>
                <a:latin typeface="Tempus Sans ITC" pitchFamily="82" charset="0"/>
              </a:rPr>
              <a:t>Es la información        anticipada que el colportor debe obtener del territorio y las personas con las cuales ha de realizar su trabajo</a:t>
            </a:r>
            <a:r>
              <a:rPr lang="es-MX" sz="1600">
                <a:latin typeface="Verdana" pitchFamily="34" charset="0"/>
              </a:rPr>
              <a:t>.</a:t>
            </a:r>
            <a:endParaRPr lang="es-ES" sz="1600">
              <a:latin typeface="Verdana" pitchFamily="34" charset="0"/>
            </a:endParaRPr>
          </a:p>
        </p:txBody>
      </p:sp>
      <p:pic>
        <p:nvPicPr>
          <p:cNvPr id="16394" name="Picture 49" descr="MPPH01897J0000[1]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500188" y="4652963"/>
            <a:ext cx="2984500" cy="2133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build="p"/>
      <p:bldP spid="163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15"/>
          <p:cNvSpPr>
            <a:spLocks noChangeArrowheads="1"/>
          </p:cNvSpPr>
          <p:nvPr/>
        </p:nvSpPr>
        <p:spPr bwMode="auto">
          <a:xfrm rot="2352266">
            <a:off x="2051050" y="1609725"/>
            <a:ext cx="2159000" cy="811213"/>
          </a:xfrm>
          <a:prstGeom prst="notchedRightArrow">
            <a:avLst>
              <a:gd name="adj1" fmla="val 50000"/>
              <a:gd name="adj2" fmla="val 6653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7411" name="Oval 19"/>
          <p:cNvSpPr>
            <a:spLocks noChangeArrowheads="1"/>
          </p:cNvSpPr>
          <p:nvPr/>
        </p:nvSpPr>
        <p:spPr bwMode="auto">
          <a:xfrm>
            <a:off x="1884363" y="4346575"/>
            <a:ext cx="5183187" cy="9191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pic>
        <p:nvPicPr>
          <p:cNvPr id="17412" name="Picture 26" descr="MCj02307370000[1]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22563" y="2687638"/>
            <a:ext cx="4513262" cy="2470150"/>
          </a:xfrm>
          <a:noFill/>
        </p:spPr>
      </p:pic>
      <p:sp>
        <p:nvSpPr>
          <p:cNvPr id="17413" name="AutoShape 16"/>
          <p:cNvSpPr>
            <a:spLocks noChangeArrowheads="1"/>
          </p:cNvSpPr>
          <p:nvPr/>
        </p:nvSpPr>
        <p:spPr bwMode="auto">
          <a:xfrm rot="7672894">
            <a:off x="6567488" y="1866900"/>
            <a:ext cx="1608138" cy="1373187"/>
          </a:xfrm>
          <a:prstGeom prst="notchedRightArrow">
            <a:avLst>
              <a:gd name="adj1" fmla="val 50000"/>
              <a:gd name="adj2" fmla="val 2927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7414" name="AutoShape 14"/>
          <p:cNvSpPr>
            <a:spLocks noChangeArrowheads="1"/>
          </p:cNvSpPr>
          <p:nvPr/>
        </p:nvSpPr>
        <p:spPr bwMode="auto">
          <a:xfrm rot="-7670772">
            <a:off x="6515894" y="5295107"/>
            <a:ext cx="1392237" cy="144145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7415" name="AutoShape 13"/>
          <p:cNvSpPr>
            <a:spLocks noChangeArrowheads="1"/>
          </p:cNvSpPr>
          <p:nvPr/>
        </p:nvSpPr>
        <p:spPr bwMode="auto">
          <a:xfrm rot="-2705782">
            <a:off x="1320800" y="5334000"/>
            <a:ext cx="1606550" cy="1441450"/>
          </a:xfrm>
          <a:prstGeom prst="notchedRightArrow">
            <a:avLst>
              <a:gd name="adj1" fmla="val 50000"/>
              <a:gd name="adj2" fmla="val 2786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7416" name="WordArt 2"/>
          <p:cNvSpPr>
            <a:spLocks noChangeArrowheads="1" noChangeShapeType="1" noTextEdit="1"/>
          </p:cNvSpPr>
          <p:nvPr/>
        </p:nvSpPr>
        <p:spPr bwMode="auto">
          <a:xfrm>
            <a:off x="635000" y="458788"/>
            <a:ext cx="3744913" cy="269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PRE-APROXIMACION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4189413" y="674688"/>
            <a:ext cx="3073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Segundo Paso</a:t>
            </a:r>
            <a:endParaRPr lang="es-E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ench Script MT" pitchFamily="66" charset="0"/>
            </a:endParaRPr>
          </a:p>
        </p:txBody>
      </p:sp>
      <p:sp>
        <p:nvSpPr>
          <p:cNvPr id="17418" name="WordArt 4"/>
          <p:cNvSpPr>
            <a:spLocks noChangeArrowheads="1" noChangeShapeType="1" noTextEdit="1"/>
          </p:cNvSpPr>
          <p:nvPr/>
        </p:nvSpPr>
        <p:spPr bwMode="auto">
          <a:xfrm>
            <a:off x="922338" y="1030288"/>
            <a:ext cx="4610100" cy="238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B) Enemigos en la Pre-aproximación</a:t>
            </a:r>
          </a:p>
        </p:txBody>
      </p:sp>
      <p:sp>
        <p:nvSpPr>
          <p:cNvPr id="17419" name="WordArt 8"/>
          <p:cNvSpPr>
            <a:spLocks noChangeArrowheads="1" noChangeShapeType="1" noTextEdit="1"/>
          </p:cNvSpPr>
          <p:nvPr/>
        </p:nvSpPr>
        <p:spPr bwMode="auto">
          <a:xfrm rot="1475988">
            <a:off x="722313" y="1833563"/>
            <a:ext cx="21113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TEMOR</a:t>
            </a:r>
          </a:p>
        </p:txBody>
      </p:sp>
      <p:sp>
        <p:nvSpPr>
          <p:cNvPr id="17420" name="WordArt 9"/>
          <p:cNvSpPr>
            <a:spLocks noChangeArrowheads="1" noChangeShapeType="1" noTextEdit="1"/>
          </p:cNvSpPr>
          <p:nvPr/>
        </p:nvSpPr>
        <p:spPr bwMode="auto">
          <a:xfrm rot="-1880421">
            <a:off x="5148263" y="1755775"/>
            <a:ext cx="30702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Vacilación</a:t>
            </a:r>
          </a:p>
        </p:txBody>
      </p:sp>
      <p:sp>
        <p:nvSpPr>
          <p:cNvPr id="17421" name="WordArt 10"/>
          <p:cNvSpPr>
            <a:spLocks noChangeArrowheads="1" noChangeShapeType="1" noTextEdit="1"/>
          </p:cNvSpPr>
          <p:nvPr/>
        </p:nvSpPr>
        <p:spPr bwMode="auto">
          <a:xfrm rot="1781815">
            <a:off x="1258888" y="3654425"/>
            <a:ext cx="4967287" cy="566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Inseguridad</a:t>
            </a:r>
          </a:p>
        </p:txBody>
      </p:sp>
      <p:sp>
        <p:nvSpPr>
          <p:cNvPr id="17422" name="WordArt 11"/>
          <p:cNvSpPr>
            <a:spLocks noChangeArrowheads="1" noChangeShapeType="1" noTextEdit="1"/>
          </p:cNvSpPr>
          <p:nvPr/>
        </p:nvSpPr>
        <p:spPr bwMode="auto">
          <a:xfrm rot="1781815">
            <a:off x="1331913" y="5157788"/>
            <a:ext cx="5735637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Desconfianza</a:t>
            </a:r>
          </a:p>
        </p:txBody>
      </p:sp>
      <p:sp>
        <p:nvSpPr>
          <p:cNvPr id="17423" name="WordArt 12"/>
          <p:cNvSpPr>
            <a:spLocks noChangeArrowheads="1" noChangeShapeType="1" noTextEdit="1"/>
          </p:cNvSpPr>
          <p:nvPr/>
        </p:nvSpPr>
        <p:spPr bwMode="auto">
          <a:xfrm rot="-584209">
            <a:off x="1020763" y="5949950"/>
            <a:ext cx="21113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DUDAS</a:t>
            </a:r>
          </a:p>
        </p:txBody>
      </p:sp>
      <p:sp>
        <p:nvSpPr>
          <p:cNvPr id="17424" name="AutoShape 17"/>
          <p:cNvSpPr>
            <a:spLocks noChangeArrowheads="1"/>
          </p:cNvSpPr>
          <p:nvPr/>
        </p:nvSpPr>
        <p:spPr bwMode="auto">
          <a:xfrm rot="10800000">
            <a:off x="6634163" y="3590925"/>
            <a:ext cx="2474912" cy="811213"/>
          </a:xfrm>
          <a:prstGeom prst="notchedRightArrow">
            <a:avLst>
              <a:gd name="adj1" fmla="val 50000"/>
              <a:gd name="adj2" fmla="val 7627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7425" name="AutoShape 18"/>
          <p:cNvSpPr>
            <a:spLocks noChangeArrowheads="1"/>
          </p:cNvSpPr>
          <p:nvPr/>
        </p:nvSpPr>
        <p:spPr bwMode="auto">
          <a:xfrm>
            <a:off x="-36513" y="3068638"/>
            <a:ext cx="2473326" cy="811212"/>
          </a:xfrm>
          <a:prstGeom prst="notchedRightArrow">
            <a:avLst>
              <a:gd name="adj1" fmla="val 50000"/>
              <a:gd name="adj2" fmla="val 7622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 build="p"/>
      <p:bldP spid="17420" grpId="0" build="p"/>
      <p:bldP spid="17421" grpId="0" build="p"/>
      <p:bldP spid="17422" grpId="0" build="p"/>
      <p:bldP spid="1742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8"/>
          <p:cNvSpPr>
            <a:spLocks noChangeArrowheads="1" noChangeShapeType="1" noTextEdit="1"/>
          </p:cNvSpPr>
          <p:nvPr/>
        </p:nvSpPr>
        <p:spPr bwMode="auto">
          <a:xfrm>
            <a:off x="635000" y="458788"/>
            <a:ext cx="3744913" cy="269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PRE-APROXIMACION</a:t>
            </a:r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4189413" y="674688"/>
            <a:ext cx="3073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Segundo Paso</a:t>
            </a:r>
            <a:endParaRPr lang="es-E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ench Script MT" pitchFamily="66" charset="0"/>
            </a:endParaRPr>
          </a:p>
        </p:txBody>
      </p:sp>
      <p:sp>
        <p:nvSpPr>
          <p:cNvPr id="18436" name="WordArt 20"/>
          <p:cNvSpPr>
            <a:spLocks noChangeArrowheads="1" noChangeShapeType="1" noTextEdit="1"/>
          </p:cNvSpPr>
          <p:nvPr/>
        </p:nvSpPr>
        <p:spPr bwMode="auto">
          <a:xfrm>
            <a:off x="922338" y="1139825"/>
            <a:ext cx="4610100" cy="236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C) Fases de la Información</a:t>
            </a:r>
          </a:p>
        </p:txBody>
      </p:sp>
      <p:sp>
        <p:nvSpPr>
          <p:cNvPr id="18437" name="WordArt 21"/>
          <p:cNvSpPr>
            <a:spLocks noChangeArrowheads="1" noChangeShapeType="1" noTextEdit="1"/>
          </p:cNvSpPr>
          <p:nvPr/>
        </p:nvSpPr>
        <p:spPr bwMode="auto">
          <a:xfrm>
            <a:off x="1690688" y="1484313"/>
            <a:ext cx="3822700" cy="161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800" b="1" i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1. Información General</a:t>
            </a:r>
          </a:p>
        </p:txBody>
      </p:sp>
      <p:sp>
        <p:nvSpPr>
          <p:cNvPr id="77846" name="Rectangle 22"/>
          <p:cNvSpPr>
            <a:spLocks noChangeArrowheads="1"/>
          </p:cNvSpPr>
          <p:nvPr/>
        </p:nvSpPr>
        <p:spPr bwMode="auto">
          <a:xfrm>
            <a:off x="5627688" y="1376363"/>
            <a:ext cx="3073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( Primer Fase)</a:t>
            </a:r>
            <a:endParaRPr lang="es-E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ench Script MT" pitchFamily="66" charset="0"/>
            </a:endParaRPr>
          </a:p>
        </p:txBody>
      </p:sp>
      <p:sp>
        <p:nvSpPr>
          <p:cNvPr id="18439" name="Text Box 23"/>
          <p:cNvSpPr txBox="1">
            <a:spLocks noChangeArrowheads="1"/>
          </p:cNvSpPr>
          <p:nvPr/>
        </p:nvSpPr>
        <p:spPr bwMode="auto">
          <a:xfrm>
            <a:off x="1116013" y="1863725"/>
            <a:ext cx="6911975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s-MX" u="sng" dirty="0">
                <a:latin typeface="Verdana" pitchFamily="34" charset="0"/>
              </a:rPr>
              <a:t>_</a:t>
            </a:r>
            <a:r>
              <a:rPr lang="es-MX" u="sng" dirty="0" err="1">
                <a:latin typeface="Verdana" pitchFamily="34" charset="0"/>
              </a:rPr>
              <a:t>c_o_n_o_c_e_r</a:t>
            </a:r>
            <a:r>
              <a:rPr lang="es-MX" dirty="0">
                <a:latin typeface="Verdana" pitchFamily="34" charset="0"/>
              </a:rPr>
              <a:t>    el territorio.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s-MX" dirty="0">
                <a:latin typeface="Verdana" pitchFamily="34" charset="0"/>
              </a:rPr>
              <a:t>Conocer vías dé </a:t>
            </a:r>
            <a:r>
              <a:rPr lang="es-MX" u="sng" dirty="0">
                <a:latin typeface="Verdana" pitchFamily="34" charset="0"/>
              </a:rPr>
              <a:t>_ Comunicación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s-MX" dirty="0">
                <a:latin typeface="Verdana" pitchFamily="34" charset="0"/>
              </a:rPr>
              <a:t>Población.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s-MX" dirty="0" smtClean="0">
                <a:latin typeface="Verdana" pitchFamily="34" charset="0"/>
              </a:rPr>
              <a:t>Autoridades.</a:t>
            </a:r>
            <a:endParaRPr lang="es-MX" dirty="0">
              <a:latin typeface="Verdana" pitchFamily="34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s-MX" dirty="0">
                <a:latin typeface="Verdana" pitchFamily="34" charset="0"/>
              </a:rPr>
              <a:t>Grupos sociales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s-MX" dirty="0">
                <a:latin typeface="Verdana" pitchFamily="34" charset="0"/>
              </a:rPr>
              <a:t>Dependencias públicas.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s-MX" dirty="0">
                <a:latin typeface="Verdana" pitchFamily="34" charset="0"/>
              </a:rPr>
              <a:t>Empresas industriales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s-MX" dirty="0" smtClean="0">
                <a:latin typeface="Verdana" pitchFamily="34" charset="0"/>
              </a:rPr>
              <a:t> </a:t>
            </a:r>
            <a:r>
              <a:rPr lang="es-MX" dirty="0">
                <a:latin typeface="Verdana" pitchFamily="34" charset="0"/>
              </a:rPr>
              <a:t>médicas, educativas,</a:t>
            </a:r>
          </a:p>
          <a:p>
            <a:pPr marL="342900" indent="-342900">
              <a:spcBef>
                <a:spcPct val="50000"/>
              </a:spcBef>
            </a:pPr>
            <a:r>
              <a:rPr lang="es-MX" dirty="0">
                <a:latin typeface="Verdana" pitchFamily="34" charset="0"/>
              </a:rPr>
              <a:t>     bancarias y otros. </a:t>
            </a:r>
            <a:endParaRPr lang="es-ES" dirty="0">
              <a:latin typeface="Verdana" pitchFamily="34" charset="0"/>
            </a:endParaRPr>
          </a:p>
        </p:txBody>
      </p:sp>
      <p:pic>
        <p:nvPicPr>
          <p:cNvPr id="18440" name="Picture 31" descr="HOMBRECAMINANDOQUINCE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92725" y="3860800"/>
            <a:ext cx="2879725" cy="2924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4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635000" y="458788"/>
            <a:ext cx="3744913" cy="269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PRE-APROXIMACION</a:t>
            </a: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4189413" y="674688"/>
            <a:ext cx="3073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Segundo Paso</a:t>
            </a:r>
            <a:endParaRPr lang="es-E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ench Script MT" pitchFamily="66" charset="0"/>
            </a:endParaRPr>
          </a:p>
        </p:txBody>
      </p:sp>
      <p:sp>
        <p:nvSpPr>
          <p:cNvPr id="19460" name="WordArt 5"/>
          <p:cNvSpPr>
            <a:spLocks noChangeArrowheads="1" noChangeShapeType="1" noTextEdit="1"/>
          </p:cNvSpPr>
          <p:nvPr/>
        </p:nvSpPr>
        <p:spPr bwMode="auto">
          <a:xfrm>
            <a:off x="827088" y="1160463"/>
            <a:ext cx="5089525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800" b="1" i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2. Información Específica</a:t>
            </a: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6011863" y="1160463"/>
            <a:ext cx="3073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( Segunda Fase)</a:t>
            </a:r>
            <a:endParaRPr lang="es-E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ench Script MT" pitchFamily="66" charset="0"/>
            </a:endParaRPr>
          </a:p>
        </p:txBody>
      </p:sp>
      <p:sp>
        <p:nvSpPr>
          <p:cNvPr id="19462" name="Text Box 11"/>
          <p:cNvSpPr txBox="1">
            <a:spLocks noChangeArrowheads="1"/>
          </p:cNvSpPr>
          <p:nvPr/>
        </p:nvSpPr>
        <p:spPr bwMode="auto">
          <a:xfrm>
            <a:off x="635000" y="1755775"/>
            <a:ext cx="7969250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s-MX" u="sng" dirty="0">
                <a:latin typeface="Verdana" pitchFamily="34" charset="0"/>
              </a:rPr>
              <a:t>Dirección</a:t>
            </a:r>
            <a:r>
              <a:rPr lang="es-MX" dirty="0">
                <a:latin typeface="Verdana" pitchFamily="34" charset="0"/>
              </a:rPr>
              <a:t> correcta.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s-MX" u="sng" dirty="0">
                <a:latin typeface="Verdana" pitchFamily="34" charset="0"/>
              </a:rPr>
              <a:t>Nombre</a:t>
            </a:r>
            <a:r>
              <a:rPr lang="es-MX" dirty="0">
                <a:latin typeface="Verdana" pitchFamily="34" charset="0"/>
              </a:rPr>
              <a:t> completo y </a:t>
            </a:r>
            <a:r>
              <a:rPr lang="es-MX" u="sng" dirty="0">
                <a:latin typeface="Verdana" pitchFamily="34" charset="0"/>
              </a:rPr>
              <a:t>correcto</a:t>
            </a:r>
            <a:r>
              <a:rPr lang="es-MX" dirty="0">
                <a:latin typeface="Verdana" pitchFamily="34" charset="0"/>
              </a:rPr>
              <a:t> de la persona.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s-MX" dirty="0">
                <a:latin typeface="Verdana" pitchFamily="34" charset="0"/>
              </a:rPr>
              <a:t>Estado </a:t>
            </a:r>
            <a:r>
              <a:rPr lang="es-MX" u="sng" dirty="0">
                <a:latin typeface="Verdana" pitchFamily="34" charset="0"/>
              </a:rPr>
              <a:t>civil.</a:t>
            </a:r>
            <a:endParaRPr lang="es-MX" dirty="0">
              <a:latin typeface="Verdana" pitchFamily="34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s-MX" dirty="0" smtClean="0">
                <a:latin typeface="Verdana" pitchFamily="34" charset="0"/>
              </a:rPr>
              <a:t>Profesión</a:t>
            </a:r>
            <a:endParaRPr lang="es-MX" dirty="0">
              <a:latin typeface="Verdana" pitchFamily="34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s-MX" dirty="0">
                <a:latin typeface="Verdana" pitchFamily="34" charset="0"/>
              </a:rPr>
              <a:t>Inclinación </a:t>
            </a:r>
            <a:r>
              <a:rPr lang="es-MX" u="sng" dirty="0">
                <a:latin typeface="Verdana" pitchFamily="34" charset="0"/>
              </a:rPr>
              <a:t>religiosa.</a:t>
            </a:r>
            <a:endParaRPr lang="es-MX" dirty="0">
              <a:latin typeface="Verdana" pitchFamily="34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s-MX" dirty="0">
                <a:latin typeface="Verdana" pitchFamily="34" charset="0"/>
              </a:rPr>
              <a:t>Inclinación política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s-MX" dirty="0">
                <a:latin typeface="Verdana" pitchFamily="34" charset="0"/>
              </a:rPr>
              <a:t>Inclinación deportiva</a:t>
            </a:r>
          </a:p>
          <a:p>
            <a:pPr marL="342900" indent="-342900">
              <a:spcBef>
                <a:spcPct val="50000"/>
              </a:spcBef>
            </a:pPr>
            <a:endParaRPr lang="es-ES" dirty="0">
              <a:latin typeface="Verdana" pitchFamily="34" charset="0"/>
            </a:endParaRPr>
          </a:p>
        </p:txBody>
      </p:sp>
      <p:pic>
        <p:nvPicPr>
          <p:cNvPr id="19463" name="Picture 12" descr="HOMBREEJECUTIVO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92725" y="3500438"/>
            <a:ext cx="2879725" cy="3054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7"/>
          <p:cNvSpPr>
            <a:spLocks noChangeArrowheads="1" noChangeShapeType="1" noTextEdit="1"/>
          </p:cNvSpPr>
          <p:nvPr/>
        </p:nvSpPr>
        <p:spPr bwMode="auto">
          <a:xfrm rot="1032199">
            <a:off x="6972300" y="458788"/>
            <a:ext cx="800100" cy="1349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9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arrington"/>
              </a:rPr>
              <a:t>?</a:t>
            </a:r>
          </a:p>
        </p:txBody>
      </p:sp>
      <p:sp>
        <p:nvSpPr>
          <p:cNvPr id="20483" name="WordArt 8"/>
          <p:cNvSpPr>
            <a:spLocks noChangeArrowheads="1" noChangeShapeType="1" noTextEdit="1"/>
          </p:cNvSpPr>
          <p:nvPr/>
        </p:nvSpPr>
        <p:spPr bwMode="auto">
          <a:xfrm>
            <a:off x="2459038" y="728663"/>
            <a:ext cx="3733800" cy="917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Freestyle Script"/>
              </a:rPr>
              <a:t>Preguntas para </a:t>
            </a:r>
          </a:p>
          <a:p>
            <a:pPr algn="ctr"/>
            <a:r>
              <a:rPr lang="es-E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Freestyle Script"/>
              </a:rPr>
              <a:t>Reflexionar</a:t>
            </a:r>
          </a:p>
        </p:txBody>
      </p:sp>
      <p:sp>
        <p:nvSpPr>
          <p:cNvPr id="20484" name="WordArt 9"/>
          <p:cNvSpPr>
            <a:spLocks noChangeArrowheads="1" noChangeShapeType="1" noTextEdit="1"/>
          </p:cNvSpPr>
          <p:nvPr/>
        </p:nvSpPr>
        <p:spPr bwMode="auto">
          <a:xfrm rot="1032199">
            <a:off x="812800" y="511175"/>
            <a:ext cx="800100" cy="1349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9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arrington"/>
              </a:rPr>
              <a:t>¿</a:t>
            </a:r>
          </a:p>
        </p:txBody>
      </p:sp>
      <p:sp>
        <p:nvSpPr>
          <p:cNvPr id="20485" name="Text Box 10"/>
          <p:cNvSpPr txBox="1">
            <a:spLocks noChangeArrowheads="1"/>
          </p:cNvSpPr>
          <p:nvPr/>
        </p:nvSpPr>
        <p:spPr bwMode="auto">
          <a:xfrm>
            <a:off x="539750" y="1854200"/>
            <a:ext cx="815975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1.- _____________________________________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     R 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2.- _____________________________________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     R ____________________________________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3.- _____________________________________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      R 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4.- _____________________________________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     R ____________________________________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5.- _____________________________________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     R 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6.- _____________________________________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     R ___________________________________</a:t>
            </a:r>
            <a:endParaRPr lang="es-ES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s-MX" smtClean="0"/>
              <a:t>PASOS del ARTE</a:t>
            </a:r>
            <a:br>
              <a:rPr lang="es-MX" smtClean="0"/>
            </a:br>
            <a:r>
              <a:rPr lang="es-MX" smtClean="0"/>
              <a:t>CRISTIANO de la </a:t>
            </a:r>
            <a:br>
              <a:rPr lang="es-MX" smtClean="0"/>
            </a:br>
            <a:r>
              <a:rPr lang="es-MX" smtClean="0"/>
              <a:t>VENTA</a:t>
            </a:r>
            <a:endParaRPr lang="es-ES" smtClean="0"/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6877050" y="1484313"/>
            <a:ext cx="18240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MX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3</a:t>
            </a:r>
            <a:r>
              <a:rPr lang="es-MX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er </a:t>
            </a:r>
            <a:r>
              <a:rPr lang="es-MX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Paso</a:t>
            </a:r>
            <a:endParaRPr lang="es-E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ench Script MT" pitchFamily="66" charset="0"/>
            </a:endParaRPr>
          </a:p>
        </p:txBody>
      </p:sp>
      <p:sp>
        <p:nvSpPr>
          <p:cNvPr id="21508" name="WordArt 5"/>
          <p:cNvSpPr>
            <a:spLocks noChangeArrowheads="1" noChangeShapeType="1" noTextEdit="1"/>
          </p:cNvSpPr>
          <p:nvPr/>
        </p:nvSpPr>
        <p:spPr bwMode="auto">
          <a:xfrm>
            <a:off x="1116013" y="2079625"/>
            <a:ext cx="546735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APROXIMACION</a:t>
            </a:r>
          </a:p>
        </p:txBody>
      </p:sp>
      <p:pic>
        <p:nvPicPr>
          <p:cNvPr id="21509" name="Picture 12" descr="HOMBRECAMINANDO42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19250" y="2924175"/>
            <a:ext cx="6048375" cy="3673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4379913" y="296863"/>
            <a:ext cx="182403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Tercer Paso</a:t>
            </a:r>
            <a:endParaRPr lang="es-E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ench Script MT" pitchFamily="66" charset="0"/>
            </a:endParaRPr>
          </a:p>
        </p:txBody>
      </p:sp>
      <p:sp>
        <p:nvSpPr>
          <p:cNvPr id="22531" name="WordArt 4"/>
          <p:cNvSpPr>
            <a:spLocks noChangeArrowheads="1" noChangeShapeType="1" noTextEdit="1"/>
          </p:cNvSpPr>
          <p:nvPr/>
        </p:nvSpPr>
        <p:spPr bwMode="auto">
          <a:xfrm>
            <a:off x="731838" y="188913"/>
            <a:ext cx="3648075" cy="37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APROXIMACION</a:t>
            </a:r>
          </a:p>
        </p:txBody>
      </p:sp>
      <p:sp>
        <p:nvSpPr>
          <p:cNvPr id="22532" name="WordArt 6"/>
          <p:cNvSpPr>
            <a:spLocks noChangeArrowheads="1" noChangeShapeType="1" noTextEdit="1"/>
          </p:cNvSpPr>
          <p:nvPr/>
        </p:nvSpPr>
        <p:spPr bwMode="auto">
          <a:xfrm>
            <a:off x="782638" y="1112838"/>
            <a:ext cx="4749800" cy="300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800" b="1" i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A) Aproximación-Fase  1</a:t>
            </a:r>
          </a:p>
        </p:txBody>
      </p:sp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539750" y="1538288"/>
            <a:ext cx="777716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400" dirty="0">
                <a:latin typeface="Verdana" pitchFamily="34" charset="0"/>
              </a:rPr>
              <a:t>La forma </a:t>
            </a:r>
            <a:r>
              <a:rPr lang="es-MX" sz="2400" u="sng" dirty="0">
                <a:latin typeface="Verdana" pitchFamily="34" charset="0"/>
              </a:rPr>
              <a:t>elegante</a:t>
            </a:r>
            <a:r>
              <a:rPr lang="es-MX" sz="2400" dirty="0">
                <a:latin typeface="Verdana" pitchFamily="34" charset="0"/>
              </a:rPr>
              <a:t> y </a:t>
            </a:r>
            <a:r>
              <a:rPr lang="es-MX" sz="2400" u="sng" dirty="0">
                <a:latin typeface="Verdana" pitchFamily="34" charset="0"/>
              </a:rPr>
              <a:t>distinguida</a:t>
            </a:r>
            <a:r>
              <a:rPr lang="es-MX" sz="2400" dirty="0">
                <a:latin typeface="Verdana" pitchFamily="34" charset="0"/>
              </a:rPr>
              <a:t> como se conduce la persona lo </a:t>
            </a:r>
          </a:p>
          <a:p>
            <a:pPr>
              <a:spcBef>
                <a:spcPct val="50000"/>
              </a:spcBef>
            </a:pPr>
            <a:r>
              <a:rPr lang="es-MX" sz="2400" dirty="0">
                <a:latin typeface="Verdana" pitchFamily="34" charset="0"/>
              </a:rPr>
              <a:t>hace </a:t>
            </a:r>
            <a:r>
              <a:rPr lang="es-MX" sz="2400" u="sng" dirty="0">
                <a:latin typeface="Verdana" pitchFamily="34" charset="0"/>
              </a:rPr>
              <a:t>agradable</a:t>
            </a:r>
            <a:r>
              <a:rPr lang="es-MX" sz="2400" dirty="0">
                <a:latin typeface="Verdana" pitchFamily="34" charset="0"/>
              </a:rPr>
              <a:t> </a:t>
            </a:r>
            <a:r>
              <a:rPr lang="es-MX" sz="2400" dirty="0" smtClean="0">
                <a:latin typeface="Verdana" pitchFamily="34" charset="0"/>
              </a:rPr>
              <a:t>y distinguido</a:t>
            </a:r>
            <a:endParaRPr lang="es-ES" sz="2400" dirty="0">
              <a:latin typeface="Verdana" pitchFamily="34" charset="0"/>
            </a:endParaRPr>
          </a:p>
        </p:txBody>
      </p:sp>
      <p:sp>
        <p:nvSpPr>
          <p:cNvPr id="22534" name="WordArt 10"/>
          <p:cNvSpPr>
            <a:spLocks noChangeArrowheads="1" noChangeShapeType="1" noTextEdit="1"/>
          </p:cNvSpPr>
          <p:nvPr/>
        </p:nvSpPr>
        <p:spPr bwMode="auto">
          <a:xfrm>
            <a:off x="1884363" y="4929199"/>
            <a:ext cx="5330843" cy="15001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ES" sz="24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"Es muy agradable </a:t>
            </a:r>
          </a:p>
          <a:p>
            <a:r>
              <a:rPr lang="es-ES" sz="24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ser importante,</a:t>
            </a:r>
          </a:p>
          <a:p>
            <a:r>
              <a:rPr lang="es-ES" sz="24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pero es más</a:t>
            </a:r>
          </a:p>
          <a:p>
            <a:r>
              <a:rPr lang="es-ES" sz="24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importante</a:t>
            </a:r>
          </a:p>
          <a:p>
            <a:r>
              <a:rPr lang="es-ES" sz="24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ser agradable"</a:t>
            </a:r>
          </a:p>
        </p:txBody>
      </p:sp>
      <p:pic>
        <p:nvPicPr>
          <p:cNvPr id="22535" name="Picture 17" descr="HOMBRECAMINANDO44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35300" y="2997200"/>
            <a:ext cx="2878138" cy="18716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/>
      <p:bldP spid="22533" grpId="0" build="p"/>
      <p:bldP spid="2253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6"/>
          <p:cNvSpPr>
            <a:spLocks noChangeArrowheads="1" noChangeShapeType="1" noTextEdit="1"/>
          </p:cNvSpPr>
          <p:nvPr/>
        </p:nvSpPr>
        <p:spPr bwMode="auto">
          <a:xfrm>
            <a:off x="900113" y="404813"/>
            <a:ext cx="7488237" cy="13684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s-ES" sz="3600" kern="10" spc="-360" normalizeH="1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Sean </a:t>
            </a:r>
            <a:r>
              <a:rPr lang="es-ES" sz="3600" kern="10" spc="-360" normalizeH="1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Todos</a:t>
            </a:r>
            <a:endParaRPr lang="es-ES" sz="3600" kern="10" spc="-360" normalizeH="1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4099" name="WordArt 7"/>
          <p:cNvSpPr>
            <a:spLocks noChangeArrowheads="1" noChangeShapeType="1" noTextEdit="1"/>
          </p:cNvSpPr>
          <p:nvPr/>
        </p:nvSpPr>
        <p:spPr bwMode="auto">
          <a:xfrm>
            <a:off x="922338" y="5157788"/>
            <a:ext cx="7127875" cy="1295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s-ES" sz="3600" kern="10">
                <a:ln w="9525">
                  <a:noFill/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¡Bienvenidos!</a:t>
            </a:r>
          </a:p>
        </p:txBody>
      </p:sp>
      <p:pic>
        <p:nvPicPr>
          <p:cNvPr id="4100" name="Picture 23" descr="MPj038541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288" y="2511425"/>
            <a:ext cx="4267200" cy="1714500"/>
          </a:xfrm>
          <a:prstGeom prst="rect">
            <a:avLst/>
          </a:prstGeom>
          <a:noFill/>
          <a:ln w="57150" cmpd="thickThin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0" descr="MUJEREJECUTIVA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780213" y="5481638"/>
            <a:ext cx="2193925" cy="1241425"/>
          </a:xfrm>
          <a:noFill/>
        </p:spPr>
      </p:pic>
      <p:pic>
        <p:nvPicPr>
          <p:cNvPr id="23555" name="Picture 15" descr="MUJERCUATRO"/>
          <p:cNvPicPr>
            <a:picLocks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35000" y="3049588"/>
            <a:ext cx="2103438" cy="1455737"/>
          </a:xfrm>
          <a:noFill/>
        </p:spPr>
      </p:pic>
      <p:pic>
        <p:nvPicPr>
          <p:cNvPr id="23556" name="Picture 17" descr="MUJERSEIS"/>
          <p:cNvPicPr>
            <a:picLocks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538538" y="4906963"/>
            <a:ext cx="1993900" cy="1401762"/>
          </a:xfrm>
          <a:noFill/>
        </p:spPr>
      </p:pic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4379913" y="296863"/>
            <a:ext cx="182403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Tercer Paso</a:t>
            </a:r>
            <a:endParaRPr lang="es-E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ench Script MT" pitchFamily="66" charset="0"/>
            </a:endParaRPr>
          </a:p>
        </p:txBody>
      </p:sp>
      <p:sp>
        <p:nvSpPr>
          <p:cNvPr id="23558" name="WordArt 5"/>
          <p:cNvSpPr>
            <a:spLocks noChangeArrowheads="1" noChangeShapeType="1" noTextEdit="1"/>
          </p:cNvSpPr>
          <p:nvPr/>
        </p:nvSpPr>
        <p:spPr bwMode="auto">
          <a:xfrm>
            <a:off x="731838" y="188913"/>
            <a:ext cx="3648075" cy="37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APROXIMACION</a:t>
            </a:r>
          </a:p>
        </p:txBody>
      </p:sp>
      <p:sp>
        <p:nvSpPr>
          <p:cNvPr id="23559" name="WordArt 6"/>
          <p:cNvSpPr>
            <a:spLocks noChangeArrowheads="1" noChangeShapeType="1" noTextEdit="1"/>
          </p:cNvSpPr>
          <p:nvPr/>
        </p:nvSpPr>
        <p:spPr bwMode="auto">
          <a:xfrm>
            <a:off x="782638" y="1052513"/>
            <a:ext cx="5613400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800" b="1" i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a) Enemigos de la Aproximación</a:t>
            </a:r>
          </a:p>
        </p:txBody>
      </p:sp>
      <p:sp>
        <p:nvSpPr>
          <p:cNvPr id="23560" name="AutoShape 7"/>
          <p:cNvSpPr>
            <a:spLocks noChangeArrowheads="1"/>
          </p:cNvSpPr>
          <p:nvPr/>
        </p:nvSpPr>
        <p:spPr bwMode="auto">
          <a:xfrm>
            <a:off x="2363788" y="1898650"/>
            <a:ext cx="4608512" cy="124301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23561" name="WordArt 8"/>
          <p:cNvSpPr>
            <a:spLocks noChangeArrowheads="1" noChangeShapeType="1" noTextEdit="1"/>
          </p:cNvSpPr>
          <p:nvPr/>
        </p:nvSpPr>
        <p:spPr bwMode="auto">
          <a:xfrm>
            <a:off x="3708400" y="1970088"/>
            <a:ext cx="1816100" cy="234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ENEMIGOS</a:t>
            </a:r>
          </a:p>
        </p:txBody>
      </p:sp>
      <p:sp>
        <p:nvSpPr>
          <p:cNvPr id="23562" name="WordArt 9"/>
          <p:cNvSpPr>
            <a:spLocks noChangeArrowheads="1" noChangeShapeType="1" noTextEdit="1"/>
          </p:cNvSpPr>
          <p:nvPr/>
        </p:nvSpPr>
        <p:spPr bwMode="auto">
          <a:xfrm flipV="1">
            <a:off x="3708400" y="2295525"/>
            <a:ext cx="1816100" cy="196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ENEMIGOS</a:t>
            </a:r>
          </a:p>
        </p:txBody>
      </p:sp>
      <p:sp>
        <p:nvSpPr>
          <p:cNvPr id="23563" name="WordArt 10"/>
          <p:cNvSpPr>
            <a:spLocks noChangeArrowheads="1" noChangeShapeType="1" noTextEdit="1"/>
          </p:cNvSpPr>
          <p:nvPr/>
        </p:nvSpPr>
        <p:spPr bwMode="auto">
          <a:xfrm flipH="1">
            <a:off x="3708400" y="2544763"/>
            <a:ext cx="1735138" cy="236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ENEMIGOS</a:t>
            </a:r>
          </a:p>
        </p:txBody>
      </p:sp>
      <p:sp>
        <p:nvSpPr>
          <p:cNvPr id="23564" name="WordArt 11"/>
          <p:cNvSpPr>
            <a:spLocks noChangeArrowheads="1" noChangeShapeType="1" noTextEdit="1"/>
          </p:cNvSpPr>
          <p:nvPr/>
        </p:nvSpPr>
        <p:spPr bwMode="auto">
          <a:xfrm>
            <a:off x="3898900" y="2833688"/>
            <a:ext cx="1344613" cy="163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ENEMIGOS</a:t>
            </a:r>
          </a:p>
        </p:txBody>
      </p:sp>
      <p:sp>
        <p:nvSpPr>
          <p:cNvPr id="23565" name="WordArt 12"/>
          <p:cNvSpPr>
            <a:spLocks noChangeArrowheads="1" noChangeShapeType="1" noTextEdit="1"/>
          </p:cNvSpPr>
          <p:nvPr/>
        </p:nvSpPr>
        <p:spPr bwMode="auto">
          <a:xfrm>
            <a:off x="3059113" y="3375025"/>
            <a:ext cx="4321175" cy="350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Desconfianza</a:t>
            </a:r>
          </a:p>
        </p:txBody>
      </p:sp>
      <p:sp>
        <p:nvSpPr>
          <p:cNvPr id="23566" name="WordArt 13"/>
          <p:cNvSpPr>
            <a:spLocks noChangeArrowheads="1" noChangeShapeType="1" noTextEdit="1"/>
          </p:cNvSpPr>
          <p:nvPr/>
        </p:nvSpPr>
        <p:spPr bwMode="auto">
          <a:xfrm rot="-1965831">
            <a:off x="-323850" y="5240338"/>
            <a:ext cx="4319588" cy="34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Nerviosismo</a:t>
            </a:r>
          </a:p>
        </p:txBody>
      </p:sp>
      <p:sp>
        <p:nvSpPr>
          <p:cNvPr id="23567" name="WordArt 14"/>
          <p:cNvSpPr>
            <a:spLocks noChangeArrowheads="1" noChangeShapeType="1" noTextEdit="1"/>
          </p:cNvSpPr>
          <p:nvPr/>
        </p:nvSpPr>
        <p:spPr bwMode="auto">
          <a:xfrm rot="3080412">
            <a:off x="5387181" y="4558507"/>
            <a:ext cx="1728787" cy="622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Complejos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build="p"/>
      <p:bldP spid="23565" grpId="0" build="p"/>
      <p:bldP spid="23566" grpId="0" build="p"/>
      <p:bldP spid="2356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4379913" y="296863"/>
            <a:ext cx="182403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Tercer Paso</a:t>
            </a:r>
            <a:endParaRPr lang="es-E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ench Script MT" pitchFamily="66" charset="0"/>
            </a:endParaRPr>
          </a:p>
        </p:txBody>
      </p:sp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731838" y="188913"/>
            <a:ext cx="3648075" cy="37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APROXIMACION</a:t>
            </a:r>
          </a:p>
        </p:txBody>
      </p:sp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782638" y="968375"/>
            <a:ext cx="4749800" cy="300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800" b="1" i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b) Dos clases de temores:</a:t>
            </a:r>
          </a:p>
        </p:txBody>
      </p:sp>
      <p:sp>
        <p:nvSpPr>
          <p:cNvPr id="24581" name="WordArt 13"/>
          <p:cNvSpPr>
            <a:spLocks noChangeArrowheads="1" noChangeShapeType="1" noTextEdit="1"/>
          </p:cNvSpPr>
          <p:nvPr/>
        </p:nvSpPr>
        <p:spPr bwMode="auto">
          <a:xfrm rot="5256595">
            <a:off x="2351881" y="1743870"/>
            <a:ext cx="777875" cy="576262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0800004"/>
              </a:avLst>
            </a:prstTxWarp>
          </a:bodyPr>
          <a:lstStyle/>
          <a:p>
            <a:pPr algn="ctr"/>
            <a:r>
              <a:rPr lang="es-ES" b="1" i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REALES</a:t>
            </a:r>
          </a:p>
        </p:txBody>
      </p:sp>
      <p:sp>
        <p:nvSpPr>
          <p:cNvPr id="24582" name="WordArt 14"/>
          <p:cNvSpPr>
            <a:spLocks noChangeArrowheads="1" noChangeShapeType="1" noTextEdit="1"/>
          </p:cNvSpPr>
          <p:nvPr/>
        </p:nvSpPr>
        <p:spPr bwMode="auto">
          <a:xfrm rot="-5524541">
            <a:off x="6069807" y="1667668"/>
            <a:ext cx="863600" cy="785813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0800004"/>
              </a:avLst>
            </a:prstTxWarp>
          </a:bodyPr>
          <a:lstStyle/>
          <a:p>
            <a:pPr algn="ctr"/>
            <a:r>
              <a:rPr lang="es-ES" b="1" i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IMAGINARIOS</a:t>
            </a:r>
          </a:p>
        </p:txBody>
      </p:sp>
      <p:sp>
        <p:nvSpPr>
          <p:cNvPr id="24583" name="WordArt 15"/>
          <p:cNvSpPr>
            <a:spLocks noChangeArrowheads="1" noChangeShapeType="1" noTextEdit="1"/>
          </p:cNvSpPr>
          <p:nvPr/>
        </p:nvSpPr>
        <p:spPr bwMode="auto">
          <a:xfrm>
            <a:off x="827088" y="2774950"/>
            <a:ext cx="2305050" cy="222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000" b="1" i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c) Qué hacer</a:t>
            </a:r>
          </a:p>
        </p:txBody>
      </p:sp>
      <p:sp>
        <p:nvSpPr>
          <p:cNvPr id="24584" name="Text Box 16"/>
          <p:cNvSpPr txBox="1">
            <a:spLocks noChangeArrowheads="1"/>
          </p:cNvSpPr>
          <p:nvPr/>
        </p:nvSpPr>
        <p:spPr bwMode="auto">
          <a:xfrm>
            <a:off x="922338" y="3276600"/>
            <a:ext cx="7489825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s-MX" u="sng" dirty="0">
                <a:latin typeface="Verdana" pitchFamily="34" charset="0"/>
              </a:rPr>
              <a:t>Caminar</a:t>
            </a:r>
            <a:r>
              <a:rPr lang="es-MX" dirty="0">
                <a:latin typeface="Verdana" pitchFamily="34" charset="0"/>
              </a:rPr>
              <a:t>  correctamente </a:t>
            </a:r>
            <a:r>
              <a:rPr lang="es-MX" u="sng" dirty="0">
                <a:latin typeface="Verdana" pitchFamily="34" charset="0"/>
              </a:rPr>
              <a:t>erguido</a:t>
            </a:r>
            <a:r>
              <a:rPr lang="es-MX" dirty="0">
                <a:latin typeface="Verdana" pitchFamily="34" charset="0"/>
              </a:rPr>
              <a:t> con </a:t>
            </a:r>
            <a:r>
              <a:rPr lang="es-MX" u="sng" dirty="0">
                <a:latin typeface="Verdana" pitchFamily="34" charset="0"/>
              </a:rPr>
              <a:t>paso firme</a:t>
            </a:r>
            <a:r>
              <a:rPr lang="es-MX" dirty="0">
                <a:latin typeface="Verdana" pitchFamily="34" charset="0"/>
              </a:rPr>
              <a:t>, con </a:t>
            </a:r>
            <a:r>
              <a:rPr lang="es-MX" u="sng" dirty="0">
                <a:latin typeface="Verdana" pitchFamily="34" charset="0"/>
              </a:rPr>
              <a:t>seguridad</a:t>
            </a:r>
            <a:r>
              <a:rPr lang="es-MX" dirty="0">
                <a:latin typeface="Verdana" pitchFamily="34" charset="0"/>
              </a:rPr>
              <a:t> y </a:t>
            </a:r>
            <a:r>
              <a:rPr lang="es-MX" u="sng" dirty="0">
                <a:latin typeface="Verdana" pitchFamily="34" charset="0"/>
              </a:rPr>
              <a:t>entusiasmo</a:t>
            </a:r>
            <a:r>
              <a:rPr lang="es-MX" dirty="0">
                <a:latin typeface="Verdana" pitchFamily="34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s-MX" dirty="0">
                <a:latin typeface="Verdana" pitchFamily="34" charset="0"/>
              </a:rPr>
              <a:t>Caminar </a:t>
            </a:r>
            <a:r>
              <a:rPr lang="es-MX" u="sng" dirty="0">
                <a:latin typeface="Verdana" pitchFamily="34" charset="0"/>
              </a:rPr>
              <a:t>con una oración</a:t>
            </a:r>
            <a:r>
              <a:rPr lang="es-MX" dirty="0">
                <a:latin typeface="Verdana" pitchFamily="34" charset="0"/>
              </a:rPr>
              <a:t> en la </a:t>
            </a:r>
            <a:r>
              <a:rPr lang="es-MX" dirty="0" smtClean="0">
                <a:latin typeface="Verdana" pitchFamily="34" charset="0"/>
              </a:rPr>
              <a:t>mente y </a:t>
            </a:r>
            <a:r>
              <a:rPr lang="es-MX" u="sng" dirty="0">
                <a:latin typeface="Verdana" pitchFamily="34" charset="0"/>
              </a:rPr>
              <a:t>una canción espiritual</a:t>
            </a:r>
            <a:r>
              <a:rPr lang="es-MX" dirty="0">
                <a:latin typeface="Verdana" pitchFamily="34" charset="0"/>
              </a:rPr>
              <a:t> en el corazón.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s-MX" u="sng" dirty="0">
                <a:latin typeface="Verdana" pitchFamily="34" charset="0"/>
              </a:rPr>
              <a:t>Ser alegre</a:t>
            </a:r>
            <a:r>
              <a:rPr lang="es-MX" dirty="0">
                <a:latin typeface="Verdana" pitchFamily="34" charset="0"/>
              </a:rPr>
              <a:t>, entusiasta y optimista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s-MX" u="sng" dirty="0">
                <a:latin typeface="Verdana" pitchFamily="34" charset="0"/>
              </a:rPr>
              <a:t>Tocar</a:t>
            </a:r>
            <a:r>
              <a:rPr lang="es-MX" dirty="0">
                <a:latin typeface="Verdana" pitchFamily="34" charset="0"/>
              </a:rPr>
              <a:t>  correctamente  </a:t>
            </a:r>
            <a:r>
              <a:rPr lang="es-MX" u="sng" dirty="0">
                <a:latin typeface="Verdana" pitchFamily="34" charset="0"/>
              </a:rPr>
              <a:t>la puerta</a:t>
            </a:r>
            <a:r>
              <a:rPr lang="es-MX" dirty="0">
                <a:latin typeface="Verdana" pitchFamily="34" charset="0"/>
              </a:rPr>
              <a:t>  o el timbre.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s-MX" u="sng" dirty="0">
                <a:latin typeface="Verdana" pitchFamily="34" charset="0"/>
              </a:rPr>
              <a:t>Retirarse</a:t>
            </a:r>
            <a:r>
              <a:rPr lang="es-MX" dirty="0">
                <a:latin typeface="Verdana" pitchFamily="34" charset="0"/>
              </a:rPr>
              <a:t>  dos o tres pasos de la puerta.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s-MX" dirty="0">
                <a:latin typeface="Verdana" pitchFamily="34" charset="0"/>
              </a:rPr>
              <a:t>Tocar hasta </a:t>
            </a:r>
            <a:r>
              <a:rPr lang="es-MX" u="sng" dirty="0">
                <a:latin typeface="Verdana" pitchFamily="34" charset="0"/>
              </a:rPr>
              <a:t>tres veces. </a:t>
            </a:r>
            <a:endParaRPr lang="es-MX" dirty="0">
              <a:latin typeface="Verdana" pitchFamily="34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s-MX" dirty="0">
                <a:latin typeface="Verdana" pitchFamily="34" charset="0"/>
              </a:rPr>
              <a:t>Mantenerse </a:t>
            </a:r>
            <a:r>
              <a:rPr lang="es-MX" u="sng" dirty="0">
                <a:latin typeface="Verdana" pitchFamily="34" charset="0"/>
              </a:rPr>
              <a:t>tranquilo</a:t>
            </a:r>
            <a:r>
              <a:rPr lang="es-MX" dirty="0">
                <a:latin typeface="Verdana" pitchFamily="34" charset="0"/>
              </a:rPr>
              <a:t>, seguro y sonriente.</a:t>
            </a:r>
            <a:endParaRPr lang="es-ES" dirty="0">
              <a:latin typeface="Verdana" pitchFamily="34" charset="0"/>
            </a:endParaRPr>
          </a:p>
        </p:txBody>
      </p:sp>
      <p:pic>
        <p:nvPicPr>
          <p:cNvPr id="24585" name="Picture 17" descr="MUJERTRES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780213" y="1214438"/>
            <a:ext cx="1597025" cy="1927225"/>
          </a:xfrm>
          <a:noFill/>
        </p:spPr>
      </p:pic>
      <p:pic>
        <p:nvPicPr>
          <p:cNvPr id="24586" name="Picture 19" descr="MUJERCINCO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22338" y="1538288"/>
            <a:ext cx="1535112" cy="10271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5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5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5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5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5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5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5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5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/>
      <p:bldP spid="24581" grpId="0" build="p"/>
      <p:bldP spid="24582" grpId="0" build="p"/>
      <p:bldP spid="24583" grpId="0" build="p"/>
      <p:bldP spid="2458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5" descr="MPj02849940000[1]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95963" y="2422525"/>
            <a:ext cx="3328987" cy="4391025"/>
          </a:xfrm>
          <a:solidFill>
            <a:schemeClr val="hlink"/>
          </a:solidFill>
        </p:spPr>
      </p:pic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4379913" y="296863"/>
            <a:ext cx="182403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Tercer Paso</a:t>
            </a:r>
            <a:endParaRPr lang="es-E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ench Script MT" pitchFamily="66" charset="0"/>
            </a:endParaRPr>
          </a:p>
        </p:txBody>
      </p:sp>
      <p:sp>
        <p:nvSpPr>
          <p:cNvPr id="26628" name="WordArt 3"/>
          <p:cNvSpPr>
            <a:spLocks noChangeArrowheads="1" noChangeShapeType="1" noTextEdit="1"/>
          </p:cNvSpPr>
          <p:nvPr/>
        </p:nvSpPr>
        <p:spPr bwMode="auto">
          <a:xfrm>
            <a:off x="731838" y="188913"/>
            <a:ext cx="3648075" cy="37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APROXIMACION</a:t>
            </a:r>
          </a:p>
        </p:txBody>
      </p:sp>
      <p:sp>
        <p:nvSpPr>
          <p:cNvPr id="26629" name="WordArt 9"/>
          <p:cNvSpPr>
            <a:spLocks noChangeArrowheads="1" noChangeShapeType="1" noTextEdit="1"/>
          </p:cNvSpPr>
          <p:nvPr/>
        </p:nvSpPr>
        <p:spPr bwMode="auto">
          <a:xfrm>
            <a:off x="782638" y="1257300"/>
            <a:ext cx="4749800" cy="300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800" b="1" i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B) Saludo-Fase II</a:t>
            </a:r>
          </a:p>
        </p:txBody>
      </p:sp>
      <p:sp>
        <p:nvSpPr>
          <p:cNvPr id="26630" name="Text Box 10"/>
          <p:cNvSpPr txBox="1">
            <a:spLocks noChangeArrowheads="1"/>
          </p:cNvSpPr>
          <p:nvPr/>
        </p:nvSpPr>
        <p:spPr bwMode="auto">
          <a:xfrm>
            <a:off x="0" y="1714488"/>
            <a:ext cx="5761038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s-MX" b="1" dirty="0" smtClean="0">
                <a:solidFill>
                  <a:schemeClr val="tx2"/>
                </a:solidFill>
                <a:latin typeface="Verdana" pitchFamily="34" charset="0"/>
              </a:rPr>
              <a:t>Mencionar el nombre de la persona.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s-MX" b="1" dirty="0" smtClean="0">
                <a:solidFill>
                  <a:schemeClr val="tx2"/>
                </a:solidFill>
                <a:latin typeface="Verdana" pitchFamily="34" charset="0"/>
              </a:rPr>
              <a:t>Al </a:t>
            </a:r>
            <a:r>
              <a:rPr lang="es-MX" b="1" dirty="0">
                <a:solidFill>
                  <a:schemeClr val="tx2"/>
                </a:solidFill>
                <a:latin typeface="Verdana" pitchFamily="34" charset="0"/>
              </a:rPr>
              <a:t>ser invitado a pasar,  darle </a:t>
            </a:r>
            <a:r>
              <a:rPr lang="es-MX" b="1" u="sng" dirty="0">
                <a:solidFill>
                  <a:schemeClr val="tx2"/>
                </a:solidFill>
                <a:latin typeface="Verdana" pitchFamily="34" charset="0"/>
              </a:rPr>
              <a:t>las gracias</a:t>
            </a:r>
            <a:r>
              <a:rPr lang="es-MX" b="1" dirty="0">
                <a:solidFill>
                  <a:schemeClr val="tx2"/>
                </a:solidFill>
                <a:latin typeface="Verdana" pitchFamily="34" charset="0"/>
              </a:rPr>
              <a:t> </a:t>
            </a:r>
          </a:p>
          <a:p>
            <a:pPr marL="342900" indent="-342900">
              <a:spcBef>
                <a:spcPct val="50000"/>
              </a:spcBef>
            </a:pPr>
            <a:r>
              <a:rPr lang="es-MX" b="1" dirty="0" smtClean="0">
                <a:solidFill>
                  <a:schemeClr val="tx2"/>
                </a:solidFill>
                <a:latin typeface="Verdana" pitchFamily="34" charset="0"/>
              </a:rPr>
              <a:t>     </a:t>
            </a:r>
            <a:r>
              <a:rPr lang="es-MX" b="1" dirty="0">
                <a:solidFill>
                  <a:schemeClr val="tx2"/>
                </a:solidFill>
                <a:latin typeface="Verdana" pitchFamily="34" charset="0"/>
              </a:rPr>
              <a:t>a la persona que lo atiende.</a:t>
            </a:r>
          </a:p>
          <a:p>
            <a:pPr marL="342900" indent="-342900">
              <a:spcBef>
                <a:spcPct val="50000"/>
              </a:spcBef>
            </a:pPr>
            <a:r>
              <a:rPr lang="es-MX" b="1" dirty="0" smtClean="0">
                <a:solidFill>
                  <a:schemeClr val="tx2"/>
                </a:solidFill>
                <a:latin typeface="Verdana" pitchFamily="34" charset="0"/>
              </a:rPr>
              <a:t>b</a:t>
            </a:r>
            <a:r>
              <a:rPr lang="es-MX" b="1" dirty="0">
                <a:solidFill>
                  <a:schemeClr val="tx2"/>
                </a:solidFill>
                <a:latin typeface="Verdana" pitchFamily="34" charset="0"/>
              </a:rPr>
              <a:t>) Entrar con mucha delicadeza.</a:t>
            </a:r>
          </a:p>
          <a:p>
            <a:pPr marL="342900" indent="-342900">
              <a:spcBef>
                <a:spcPct val="50000"/>
              </a:spcBef>
            </a:pPr>
            <a:r>
              <a:rPr lang="es-ES" b="1" dirty="0" smtClean="0">
                <a:solidFill>
                  <a:schemeClr val="tx2"/>
                </a:solidFill>
                <a:latin typeface="Verdana" pitchFamily="34" charset="0"/>
              </a:rPr>
              <a:t>c</a:t>
            </a:r>
            <a:r>
              <a:rPr lang="es-ES" b="1" dirty="0">
                <a:solidFill>
                  <a:schemeClr val="tx2"/>
                </a:solidFill>
                <a:latin typeface="Verdana" pitchFamily="34" charset="0"/>
              </a:rPr>
              <a:t>) </a:t>
            </a:r>
            <a:r>
              <a:rPr lang="es-MX" b="1" u="sng" dirty="0">
                <a:solidFill>
                  <a:schemeClr val="tx2"/>
                </a:solidFill>
                <a:latin typeface="Verdana" pitchFamily="34" charset="0"/>
              </a:rPr>
              <a:t>Observar </a:t>
            </a:r>
            <a:r>
              <a:rPr lang="es-MX" b="1" dirty="0">
                <a:solidFill>
                  <a:schemeClr val="tx2"/>
                </a:solidFill>
                <a:latin typeface="Verdana" pitchFamily="34" charset="0"/>
              </a:rPr>
              <a:t>mientras espera.</a:t>
            </a:r>
          </a:p>
          <a:p>
            <a:pPr marL="342900" indent="-342900">
              <a:spcBef>
                <a:spcPct val="50000"/>
              </a:spcBef>
            </a:pPr>
            <a:r>
              <a:rPr lang="es-ES" b="1" dirty="0" smtClean="0">
                <a:solidFill>
                  <a:schemeClr val="tx2"/>
                </a:solidFill>
                <a:latin typeface="Verdana" pitchFamily="34" charset="0"/>
              </a:rPr>
              <a:t>d</a:t>
            </a:r>
            <a:r>
              <a:rPr lang="es-ES" b="1" dirty="0">
                <a:solidFill>
                  <a:schemeClr val="tx2"/>
                </a:solidFill>
                <a:latin typeface="Verdana" pitchFamily="34" charset="0"/>
              </a:rPr>
              <a:t>)</a:t>
            </a:r>
            <a:r>
              <a:rPr lang="es-MX" b="1" dirty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es-MX" b="1" u="sng" dirty="0">
                <a:solidFill>
                  <a:schemeClr val="tx2"/>
                </a:solidFill>
                <a:latin typeface="Verdana" pitchFamily="34" charset="0"/>
              </a:rPr>
              <a:t>Saber cuándo y cómo </a:t>
            </a:r>
            <a:r>
              <a:rPr lang="es-MX" b="1" dirty="0">
                <a:solidFill>
                  <a:schemeClr val="tx2"/>
                </a:solidFill>
                <a:latin typeface="Verdana" pitchFamily="34" charset="0"/>
              </a:rPr>
              <a:t> sentarse. </a:t>
            </a:r>
            <a:endParaRPr lang="es-ES" b="1" dirty="0">
              <a:solidFill>
                <a:schemeClr val="tx2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4379913" y="296863"/>
            <a:ext cx="182403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Tercer Paso</a:t>
            </a:r>
            <a:endParaRPr lang="es-E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ench Script MT" pitchFamily="66" charset="0"/>
            </a:endParaRPr>
          </a:p>
        </p:txBody>
      </p:sp>
      <p:sp>
        <p:nvSpPr>
          <p:cNvPr id="27651" name="WordArt 4"/>
          <p:cNvSpPr>
            <a:spLocks noChangeArrowheads="1" noChangeShapeType="1" noTextEdit="1"/>
          </p:cNvSpPr>
          <p:nvPr/>
        </p:nvSpPr>
        <p:spPr bwMode="auto">
          <a:xfrm>
            <a:off x="731838" y="188913"/>
            <a:ext cx="3648075" cy="37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APROXIMACION</a:t>
            </a:r>
          </a:p>
        </p:txBody>
      </p:sp>
      <p:sp>
        <p:nvSpPr>
          <p:cNvPr id="27652" name="WordArt 5"/>
          <p:cNvSpPr>
            <a:spLocks noChangeArrowheads="1" noChangeShapeType="1" noTextEdit="1"/>
          </p:cNvSpPr>
          <p:nvPr/>
        </p:nvSpPr>
        <p:spPr bwMode="auto">
          <a:xfrm>
            <a:off x="782638" y="1089025"/>
            <a:ext cx="5421312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000" b="1" i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c) Contacto Amistoso-Fase III</a:t>
            </a:r>
          </a:p>
        </p:txBody>
      </p:sp>
      <p:sp>
        <p:nvSpPr>
          <p:cNvPr id="27653" name="Text Box 8"/>
          <p:cNvSpPr txBox="1">
            <a:spLocks noChangeArrowheads="1"/>
          </p:cNvSpPr>
          <p:nvPr/>
        </p:nvSpPr>
        <p:spPr bwMode="auto">
          <a:xfrm>
            <a:off x="1308100" y="1593850"/>
            <a:ext cx="652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>
              <a:latin typeface="Verdana" pitchFamily="34" charset="0"/>
            </a:endParaRPr>
          </a:p>
        </p:txBody>
      </p:sp>
      <p:sp>
        <p:nvSpPr>
          <p:cNvPr id="27654" name="Text Box 10"/>
          <p:cNvSpPr txBox="1">
            <a:spLocks noChangeArrowheads="1"/>
          </p:cNvSpPr>
          <p:nvPr/>
        </p:nvSpPr>
        <p:spPr bwMode="auto">
          <a:xfrm>
            <a:off x="827088" y="1538288"/>
            <a:ext cx="7296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>
              <a:latin typeface="Verdana" pitchFamily="34" charset="0"/>
            </a:endParaRPr>
          </a:p>
        </p:txBody>
      </p:sp>
      <p:sp>
        <p:nvSpPr>
          <p:cNvPr id="27655" name="Text Box 11"/>
          <p:cNvSpPr txBox="1">
            <a:spLocks noChangeArrowheads="1"/>
          </p:cNvSpPr>
          <p:nvPr/>
        </p:nvSpPr>
        <p:spPr bwMode="auto">
          <a:xfrm>
            <a:off x="1116013" y="1474788"/>
            <a:ext cx="7456515" cy="580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s-MX" sz="2000" dirty="0">
                <a:latin typeface="Verdana" pitchFamily="34" charset="0"/>
              </a:rPr>
              <a:t>El contacto </a:t>
            </a:r>
            <a:r>
              <a:rPr lang="es-MX" sz="2000" dirty="0" smtClean="0">
                <a:latin typeface="Verdana" pitchFamily="34" charset="0"/>
              </a:rPr>
              <a:t>amistoso, </a:t>
            </a:r>
            <a:r>
              <a:rPr lang="es-MX" sz="2000" dirty="0">
                <a:latin typeface="Verdana" pitchFamily="34" charset="0"/>
              </a:rPr>
              <a:t>es </a:t>
            </a:r>
            <a:r>
              <a:rPr lang="es-MX" sz="2000" u="sng" dirty="0">
                <a:latin typeface="Verdana" pitchFamily="34" charset="0"/>
              </a:rPr>
              <a:t>la conversación</a:t>
            </a:r>
            <a:r>
              <a:rPr lang="es-MX" sz="2000" dirty="0">
                <a:latin typeface="Verdana" pitchFamily="34" charset="0"/>
              </a:rPr>
              <a:t> </a:t>
            </a:r>
            <a:r>
              <a:rPr lang="es-MX" sz="2000" dirty="0" smtClean="0">
                <a:latin typeface="Verdana" pitchFamily="34" charset="0"/>
              </a:rPr>
              <a:t>agradable </a:t>
            </a:r>
            <a:r>
              <a:rPr lang="es-MX" sz="2000" dirty="0">
                <a:latin typeface="Verdana" pitchFamily="34" charset="0"/>
              </a:rPr>
              <a:t>de la </a:t>
            </a:r>
            <a:r>
              <a:rPr lang="es-MX" sz="2000" dirty="0" smtClean="0">
                <a:latin typeface="Verdana" pitchFamily="34" charset="0"/>
              </a:rPr>
              <a:t>entrevista, </a:t>
            </a:r>
            <a:r>
              <a:rPr lang="es-MX" sz="2000" dirty="0">
                <a:latin typeface="Verdana" pitchFamily="34" charset="0"/>
              </a:rPr>
              <a:t>con la cual haremos una operación muy delicada </a:t>
            </a:r>
            <a:r>
              <a:rPr lang="es-MX" sz="2000" u="sng" dirty="0">
                <a:latin typeface="Verdana" pitchFamily="34" charset="0"/>
              </a:rPr>
              <a:t>en el corazón</a:t>
            </a:r>
            <a:r>
              <a:rPr lang="es-MX" sz="2000" dirty="0">
                <a:latin typeface="Verdana" pitchFamily="34" charset="0"/>
              </a:rPr>
              <a:t> del ser humano.</a:t>
            </a:r>
          </a:p>
          <a:p>
            <a:pPr marL="342900" indent="-342900">
              <a:spcBef>
                <a:spcPct val="50000"/>
              </a:spcBef>
            </a:pPr>
            <a:r>
              <a:rPr lang="es-MX" sz="2000" dirty="0">
                <a:latin typeface="Verdana" pitchFamily="34" charset="0"/>
              </a:rPr>
              <a:t>b) </a:t>
            </a:r>
            <a:r>
              <a:rPr lang="es-MX" sz="2000" dirty="0" smtClean="0">
                <a:latin typeface="Verdana" pitchFamily="34" charset="0"/>
              </a:rPr>
              <a:t>A</a:t>
            </a:r>
            <a:r>
              <a:rPr lang="es-MX" sz="2000" u="sng" dirty="0" smtClean="0">
                <a:latin typeface="Verdana" pitchFamily="34" charset="0"/>
              </a:rPr>
              <a:t>brimos</a:t>
            </a:r>
            <a:r>
              <a:rPr lang="es-MX" sz="2000" dirty="0" smtClean="0">
                <a:latin typeface="Verdana" pitchFamily="34" charset="0"/>
              </a:rPr>
              <a:t> </a:t>
            </a:r>
            <a:r>
              <a:rPr lang="es-MX" sz="2000" dirty="0">
                <a:latin typeface="Verdana" pitchFamily="34" charset="0"/>
              </a:rPr>
              <a:t>la puerta del </a:t>
            </a:r>
            <a:r>
              <a:rPr lang="es-MX" sz="2000" u="sng" dirty="0" smtClean="0">
                <a:latin typeface="Verdana" pitchFamily="34" charset="0"/>
              </a:rPr>
              <a:t>corazón</a:t>
            </a:r>
            <a:r>
              <a:rPr lang="es-MX" sz="2000" dirty="0" smtClean="0">
                <a:latin typeface="Verdana" pitchFamily="34" charset="0"/>
              </a:rPr>
              <a:t> </a:t>
            </a:r>
            <a:r>
              <a:rPr lang="es-MX" sz="2000" dirty="0">
                <a:latin typeface="Verdana" pitchFamily="34" charset="0"/>
              </a:rPr>
              <a:t>con la </a:t>
            </a:r>
            <a:r>
              <a:rPr lang="es-MX" sz="2000" u="sng" dirty="0">
                <a:latin typeface="Verdana" pitchFamily="34" charset="0"/>
              </a:rPr>
              <a:t>frase cordial.</a:t>
            </a:r>
            <a:r>
              <a:rPr lang="es-MX" sz="2000" dirty="0">
                <a:latin typeface="Verdana" pitchFamily="34" charset="0"/>
              </a:rPr>
              <a:t> </a:t>
            </a:r>
          </a:p>
          <a:p>
            <a:pPr marL="342900" indent="-342900">
              <a:spcBef>
                <a:spcPct val="50000"/>
              </a:spcBef>
            </a:pPr>
            <a:r>
              <a:rPr lang="es-MX" sz="2000" dirty="0">
                <a:latin typeface="Verdana" pitchFamily="34" charset="0"/>
              </a:rPr>
              <a:t>c) Elogiar </a:t>
            </a:r>
            <a:r>
              <a:rPr lang="es-MX" sz="2000" u="sng" dirty="0">
                <a:latin typeface="Verdana" pitchFamily="34" charset="0"/>
              </a:rPr>
              <a:t>prudente</a:t>
            </a:r>
            <a:r>
              <a:rPr lang="es-MX" sz="2000" dirty="0">
                <a:latin typeface="Verdana" pitchFamily="34" charset="0"/>
              </a:rPr>
              <a:t>, sensata y sinceramente al posible cliente</a:t>
            </a:r>
          </a:p>
          <a:p>
            <a:pPr marL="342900" indent="-342900">
              <a:spcBef>
                <a:spcPct val="50000"/>
              </a:spcBef>
            </a:pPr>
            <a:r>
              <a:rPr lang="es-MX" sz="2000" dirty="0">
                <a:latin typeface="Verdana" pitchFamily="34" charset="0"/>
              </a:rPr>
              <a:t>d) Hablar </a:t>
            </a:r>
            <a:r>
              <a:rPr lang="es-MX" sz="2000" u="sng" dirty="0">
                <a:latin typeface="Verdana" pitchFamily="34" charset="0"/>
              </a:rPr>
              <a:t>favorablemente</a:t>
            </a:r>
            <a:r>
              <a:rPr lang="es-MX" sz="2000" dirty="0">
                <a:latin typeface="Verdana" pitchFamily="34" charset="0"/>
              </a:rPr>
              <a:t> en tono a lo que </a:t>
            </a:r>
            <a:r>
              <a:rPr lang="es-MX" sz="2000" u="sng" dirty="0">
                <a:latin typeface="Verdana" pitchFamily="34" charset="0"/>
              </a:rPr>
              <a:t>él es,</a:t>
            </a:r>
            <a:r>
              <a:rPr lang="es-MX" sz="2000" dirty="0">
                <a:latin typeface="Verdana" pitchFamily="34" charset="0"/>
              </a:rPr>
              <a:t> tiene, </a:t>
            </a:r>
            <a:r>
              <a:rPr lang="es-MX" sz="2000" u="sng" dirty="0">
                <a:latin typeface="Verdana" pitchFamily="34" charset="0"/>
              </a:rPr>
              <a:t>ama </a:t>
            </a:r>
            <a:r>
              <a:rPr lang="es-MX" sz="2000" dirty="0">
                <a:latin typeface="Verdana" pitchFamily="34" charset="0"/>
              </a:rPr>
              <a:t>o hace.</a:t>
            </a:r>
          </a:p>
          <a:p>
            <a:pPr marL="342900" indent="-342900">
              <a:spcBef>
                <a:spcPct val="50000"/>
              </a:spcBef>
            </a:pPr>
            <a:r>
              <a:rPr lang="es-MX" sz="2000" dirty="0">
                <a:latin typeface="Verdana" pitchFamily="34" charset="0"/>
              </a:rPr>
              <a:t>e) </a:t>
            </a:r>
            <a:r>
              <a:rPr lang="es-MX" sz="2000" u="sng" dirty="0">
                <a:latin typeface="Verdana" pitchFamily="34" charset="0"/>
              </a:rPr>
              <a:t>Hacerle preguntas</a:t>
            </a:r>
            <a:r>
              <a:rPr lang="es-MX" sz="2000" dirty="0">
                <a:latin typeface="Verdana" pitchFamily="34" charset="0"/>
              </a:rPr>
              <a:t>  para hacerlo, hablar y obtener más información,</a:t>
            </a:r>
          </a:p>
          <a:p>
            <a:pPr marL="342900" indent="-342900">
              <a:spcBef>
                <a:spcPct val="50000"/>
              </a:spcBef>
            </a:pPr>
            <a:r>
              <a:rPr lang="es-MX" sz="2000" dirty="0">
                <a:latin typeface="Verdana" pitchFamily="34" charset="0"/>
              </a:rPr>
              <a:t>f) El propósito de este paso es: </a:t>
            </a:r>
            <a:r>
              <a:rPr lang="es-MX" sz="2000" dirty="0" smtClean="0">
                <a:latin typeface="Verdana" pitchFamily="34" charset="0"/>
              </a:rPr>
              <a:t>GANAR </a:t>
            </a:r>
            <a:r>
              <a:rPr lang="es-MX" sz="2000" dirty="0">
                <a:latin typeface="Verdana" pitchFamily="34" charset="0"/>
              </a:rPr>
              <a:t>la </a:t>
            </a:r>
            <a:r>
              <a:rPr lang="es-MX" sz="2000" dirty="0" smtClean="0">
                <a:latin typeface="Verdana" pitchFamily="34" charset="0"/>
              </a:rPr>
              <a:t>confianza de la persona.  </a:t>
            </a:r>
            <a:endParaRPr lang="es-MX" sz="2000" dirty="0">
              <a:latin typeface="Verdana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s-MX" dirty="0">
                <a:latin typeface="Verdana" pitchFamily="34" charset="0"/>
              </a:rPr>
              <a:t>   </a:t>
            </a:r>
          </a:p>
          <a:p>
            <a:pPr marL="342900" indent="-342900">
              <a:spcBef>
                <a:spcPct val="50000"/>
              </a:spcBef>
            </a:pPr>
            <a:endParaRPr lang="es-MX" dirty="0">
              <a:latin typeface="Verdana" pitchFamily="34" charset="0"/>
            </a:endParaRPr>
          </a:p>
          <a:p>
            <a:pPr marL="342900" indent="-342900">
              <a:spcBef>
                <a:spcPct val="50000"/>
              </a:spcBef>
            </a:pPr>
            <a:endParaRPr lang="es-ES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/>
      <p:bldP spid="2765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4379913" y="350838"/>
            <a:ext cx="182403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Tercer Paso</a:t>
            </a:r>
            <a:endParaRPr lang="es-E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ench Script MT" pitchFamily="66" charset="0"/>
            </a:endParaRPr>
          </a:p>
        </p:txBody>
      </p:sp>
      <p:sp>
        <p:nvSpPr>
          <p:cNvPr id="28675" name="WordArt 3"/>
          <p:cNvSpPr>
            <a:spLocks noChangeArrowheads="1" noChangeShapeType="1" noTextEdit="1"/>
          </p:cNvSpPr>
          <p:nvPr/>
        </p:nvSpPr>
        <p:spPr bwMode="auto">
          <a:xfrm>
            <a:off x="731838" y="241300"/>
            <a:ext cx="3648075" cy="379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APROXIMACION</a:t>
            </a: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1308100" y="1593850"/>
            <a:ext cx="652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>
              <a:latin typeface="Verdana" pitchFamily="34" charset="0"/>
            </a:endParaRP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827088" y="1538288"/>
            <a:ext cx="7296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>
              <a:latin typeface="Verdana" pitchFamily="34" charset="0"/>
            </a:endParaRPr>
          </a:p>
        </p:txBody>
      </p:sp>
      <p:sp>
        <p:nvSpPr>
          <p:cNvPr id="28678" name="WordArt 8"/>
          <p:cNvSpPr>
            <a:spLocks noChangeArrowheads="1" noChangeShapeType="1" noTextEdit="1"/>
          </p:cNvSpPr>
          <p:nvPr/>
        </p:nvSpPr>
        <p:spPr bwMode="auto">
          <a:xfrm>
            <a:off x="1692275" y="896938"/>
            <a:ext cx="2592388" cy="300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800" b="1" i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OCR A Extended"/>
              </a:rPr>
              <a:t>Puerta</a:t>
            </a:r>
          </a:p>
        </p:txBody>
      </p:sp>
      <p:sp>
        <p:nvSpPr>
          <p:cNvPr id="28679" name="WordArt 9"/>
          <p:cNvSpPr>
            <a:spLocks noChangeArrowheads="1" noChangeShapeType="1" noTextEdit="1"/>
          </p:cNvSpPr>
          <p:nvPr/>
        </p:nvSpPr>
        <p:spPr bwMode="auto">
          <a:xfrm>
            <a:off x="1690688" y="1970088"/>
            <a:ext cx="5499100" cy="322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200" b="1" i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OCR A Extended"/>
              </a:rPr>
              <a:t>Aproximación</a:t>
            </a:r>
          </a:p>
        </p:txBody>
      </p:sp>
      <p:sp>
        <p:nvSpPr>
          <p:cNvPr id="28680" name="Text Box 10"/>
          <p:cNvSpPr txBox="1">
            <a:spLocks noChangeArrowheads="1"/>
          </p:cNvSpPr>
          <p:nvPr/>
        </p:nvSpPr>
        <p:spPr bwMode="auto">
          <a:xfrm>
            <a:off x="2363788" y="1327150"/>
            <a:ext cx="38401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dirty="0">
                <a:latin typeface="Verdana" pitchFamily="34" charset="0"/>
              </a:rPr>
              <a:t>Que se debe abrir con la </a:t>
            </a:r>
            <a:r>
              <a:rPr lang="es-MX" dirty="0" smtClean="0">
                <a:latin typeface="Verdana" pitchFamily="34" charset="0"/>
              </a:rPr>
              <a:t> </a:t>
            </a:r>
            <a:endParaRPr lang="es-ES" dirty="0">
              <a:latin typeface="Verdana" pitchFamily="34" charset="0"/>
            </a:endParaRPr>
          </a:p>
        </p:txBody>
      </p:sp>
      <p:pic>
        <p:nvPicPr>
          <p:cNvPr id="28681" name="Picture 11" descr="HOMBRECAMINANDOVEINTITRES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73288" y="3425825"/>
            <a:ext cx="4703762" cy="3432175"/>
          </a:xfrm>
          <a:noFill/>
        </p:spPr>
      </p:pic>
      <p:sp>
        <p:nvSpPr>
          <p:cNvPr id="28682" name="Text Box 14"/>
          <p:cNvSpPr txBox="1">
            <a:spLocks noChangeArrowheads="1"/>
          </p:cNvSpPr>
          <p:nvPr/>
        </p:nvSpPr>
        <p:spPr bwMode="auto">
          <a:xfrm>
            <a:off x="2771775" y="2582863"/>
            <a:ext cx="34982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000" dirty="0" smtClean="0"/>
              <a:t>EL CORAZON</a:t>
            </a:r>
            <a:endParaRPr lang="es-MX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build="p"/>
      <p:bldP spid="28679" grpId="0" build="p"/>
      <p:bldP spid="28680" grpId="0" build="p"/>
      <p:bldP spid="28682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1308100" y="1593850"/>
            <a:ext cx="652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>
              <a:latin typeface="Verdana" pitchFamily="34" charset="0"/>
            </a:endParaRP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827088" y="1538288"/>
            <a:ext cx="7296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>
              <a:latin typeface="Verdana" pitchFamily="34" charset="0"/>
            </a:endParaRPr>
          </a:p>
        </p:txBody>
      </p:sp>
      <p:sp>
        <p:nvSpPr>
          <p:cNvPr id="29700" name="WordArt 9"/>
          <p:cNvSpPr>
            <a:spLocks noChangeArrowheads="1" noChangeShapeType="1" noTextEdit="1"/>
          </p:cNvSpPr>
          <p:nvPr/>
        </p:nvSpPr>
        <p:spPr bwMode="auto">
          <a:xfrm rot="1032199">
            <a:off x="6972300" y="458788"/>
            <a:ext cx="800100" cy="1349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9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arrington"/>
              </a:rPr>
              <a:t>?</a:t>
            </a:r>
          </a:p>
        </p:txBody>
      </p:sp>
      <p:sp>
        <p:nvSpPr>
          <p:cNvPr id="29701" name="WordArt 10"/>
          <p:cNvSpPr>
            <a:spLocks noChangeArrowheads="1" noChangeShapeType="1" noTextEdit="1"/>
          </p:cNvSpPr>
          <p:nvPr/>
        </p:nvSpPr>
        <p:spPr bwMode="auto">
          <a:xfrm>
            <a:off x="2459038" y="728663"/>
            <a:ext cx="3733800" cy="917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Freestyle Script"/>
              </a:rPr>
              <a:t>Preguntas para </a:t>
            </a:r>
          </a:p>
          <a:p>
            <a:pPr algn="ctr"/>
            <a:r>
              <a:rPr lang="es-E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Freestyle Script"/>
              </a:rPr>
              <a:t>Reflexionar</a:t>
            </a:r>
          </a:p>
        </p:txBody>
      </p:sp>
      <p:sp>
        <p:nvSpPr>
          <p:cNvPr id="29702" name="WordArt 11"/>
          <p:cNvSpPr>
            <a:spLocks noChangeArrowheads="1" noChangeShapeType="1" noTextEdit="1"/>
          </p:cNvSpPr>
          <p:nvPr/>
        </p:nvSpPr>
        <p:spPr bwMode="auto">
          <a:xfrm rot="1032199">
            <a:off x="812800" y="511175"/>
            <a:ext cx="800100" cy="1349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9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arrington"/>
              </a:rPr>
              <a:t>¿</a:t>
            </a:r>
          </a:p>
        </p:txBody>
      </p:sp>
      <p:sp>
        <p:nvSpPr>
          <p:cNvPr id="29703" name="Text Box 12"/>
          <p:cNvSpPr txBox="1">
            <a:spLocks noChangeArrowheads="1"/>
          </p:cNvSpPr>
          <p:nvPr/>
        </p:nvSpPr>
        <p:spPr bwMode="auto">
          <a:xfrm>
            <a:off x="539750" y="1916113"/>
            <a:ext cx="8159750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1.- _____________________________________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     R 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2.- _____________________________________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     R ____________________________________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3.- _____________________________________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      R 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4.- _____________________________________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     R ____________________________________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5.- _____________________________________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     R 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6.- _____________________________________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     R ___________________________________</a:t>
            </a:r>
            <a:endParaRPr lang="es-ES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s-MX" b="1" smtClean="0"/>
              <a:t>PASOS del ARTE</a:t>
            </a:r>
            <a:br>
              <a:rPr lang="es-MX" b="1" smtClean="0"/>
            </a:br>
            <a:r>
              <a:rPr lang="es-MX" b="1" smtClean="0"/>
              <a:t>CRISTIANO de la </a:t>
            </a:r>
            <a:br>
              <a:rPr lang="es-MX" b="1" smtClean="0"/>
            </a:br>
            <a:r>
              <a:rPr lang="es-MX" b="1" smtClean="0"/>
              <a:t>VENTA</a:t>
            </a:r>
            <a:endParaRPr lang="es-ES" b="1" smtClean="0"/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6396038" y="1484313"/>
            <a:ext cx="2305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MX"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4</a:t>
            </a:r>
            <a:r>
              <a:rPr lang="es-MX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to</a:t>
            </a:r>
            <a:r>
              <a:rPr lang="es-MX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.</a:t>
            </a:r>
            <a:r>
              <a:rPr lang="es-MX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 </a:t>
            </a:r>
            <a:r>
              <a:rPr lang="es-MX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Paso</a:t>
            </a:r>
            <a:endParaRPr lang="es-E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ench Script MT" pitchFamily="66" charset="0"/>
            </a:endParaRPr>
          </a:p>
        </p:txBody>
      </p:sp>
      <p:sp>
        <p:nvSpPr>
          <p:cNvPr id="30724" name="WordArt 6"/>
          <p:cNvSpPr>
            <a:spLocks noChangeArrowheads="1" noChangeShapeType="1" noTextEdit="1"/>
          </p:cNvSpPr>
          <p:nvPr/>
        </p:nvSpPr>
        <p:spPr bwMode="auto">
          <a:xfrm>
            <a:off x="2081213" y="2511425"/>
            <a:ext cx="546735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INTRODUCCION</a:t>
            </a:r>
          </a:p>
        </p:txBody>
      </p:sp>
      <p:pic>
        <p:nvPicPr>
          <p:cNvPr id="30725" name="Picture 10" descr="MUJER EJECUTIVATRES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44800" y="3141663"/>
            <a:ext cx="3509963" cy="3571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4" descr="GENTE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16313" y="4579938"/>
            <a:ext cx="2319337" cy="2233612"/>
          </a:xfrm>
          <a:noFill/>
        </p:spPr>
      </p:pic>
      <p:sp>
        <p:nvSpPr>
          <p:cNvPr id="106506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1020763" y="1706563"/>
            <a:ext cx="7475537" cy="453072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lphaLcParenR"/>
              <a:defRPr/>
            </a:pPr>
            <a:r>
              <a:rPr lang="es-MX" sz="2400" smtClean="0"/>
              <a:t>Es la conversación inicial del tema a tratar con la cual haremos una </a:t>
            </a:r>
            <a:r>
              <a:rPr lang="es-MX" sz="2400" u="sng" smtClean="0"/>
              <a:t>operación muy</a:t>
            </a:r>
            <a:r>
              <a:rPr lang="es-MX" sz="2400" smtClean="0"/>
              <a:t> </a:t>
            </a:r>
            <a:r>
              <a:rPr lang="es-MX" sz="2400" u="sng" smtClean="0"/>
              <a:t>delicada</a:t>
            </a:r>
            <a:r>
              <a:rPr lang="es-MX" sz="2400" smtClean="0"/>
              <a:t> en la mente  del </a:t>
            </a:r>
            <a:r>
              <a:rPr lang="es-MX" sz="2400" u="sng" smtClean="0"/>
              <a:t>cliente</a:t>
            </a:r>
            <a:r>
              <a:rPr lang="es-MX" sz="2400" smtClean="0"/>
              <a:t>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lphaLcParenR" startAt="2"/>
              <a:defRPr/>
            </a:pPr>
            <a:r>
              <a:rPr lang="es-MX" sz="2400" smtClean="0"/>
              <a:t>Con ella </a:t>
            </a:r>
            <a:r>
              <a:rPr lang="es-MX" sz="2400" u="sng" smtClean="0"/>
              <a:t>presentaremos</a:t>
            </a:r>
            <a:r>
              <a:rPr lang="es-MX" sz="2400" smtClean="0"/>
              <a:t>  en forma sintetizada la problemática a tratar durante la presentación </a:t>
            </a:r>
            <a:r>
              <a:rPr lang="es-MX" sz="2400" u="sng" smtClean="0"/>
              <a:t>utilizando</a:t>
            </a:r>
            <a:r>
              <a:rPr lang="es-MX" sz="2400" smtClean="0"/>
              <a:t> la </a:t>
            </a:r>
            <a:r>
              <a:rPr lang="es-MX" sz="2400" u="sng" smtClean="0"/>
              <a:t>herramienta</a:t>
            </a:r>
            <a:r>
              <a:rPr lang="es-MX" sz="2400" smtClean="0"/>
              <a:t>  fraseológica, la cual debemos manejar con habilidad, maestría y acertadamente.</a:t>
            </a:r>
            <a:endParaRPr lang="es-ES" sz="2400" smtClean="0"/>
          </a:p>
        </p:txBody>
      </p:sp>
      <p:sp>
        <p:nvSpPr>
          <p:cNvPr id="31748" name="WordArt 11"/>
          <p:cNvSpPr>
            <a:spLocks noChangeArrowheads="1" noChangeShapeType="1" noTextEdit="1"/>
          </p:cNvSpPr>
          <p:nvPr/>
        </p:nvSpPr>
        <p:spPr bwMode="auto">
          <a:xfrm>
            <a:off x="731838" y="296863"/>
            <a:ext cx="3648075" cy="37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INTRODUCCION</a:t>
            </a:r>
          </a:p>
        </p:txBody>
      </p:sp>
      <p:sp>
        <p:nvSpPr>
          <p:cNvPr id="106508" name="Rectangle 12"/>
          <p:cNvSpPr>
            <a:spLocks noChangeArrowheads="1"/>
          </p:cNvSpPr>
          <p:nvPr/>
        </p:nvSpPr>
        <p:spPr bwMode="auto">
          <a:xfrm>
            <a:off x="4476750" y="404813"/>
            <a:ext cx="18240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Cuarto Paso</a:t>
            </a:r>
            <a:endParaRPr lang="es-E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ench Script MT" pitchFamily="66" charset="0"/>
            </a:endParaRPr>
          </a:p>
        </p:txBody>
      </p:sp>
      <p:sp>
        <p:nvSpPr>
          <p:cNvPr id="31750" name="WordArt 13"/>
          <p:cNvSpPr>
            <a:spLocks noChangeArrowheads="1" noChangeShapeType="1" noTextEdit="1"/>
          </p:cNvSpPr>
          <p:nvPr/>
        </p:nvSpPr>
        <p:spPr bwMode="auto">
          <a:xfrm>
            <a:off x="782638" y="1300163"/>
            <a:ext cx="5421312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400" b="1" i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A. ¿Qué es la INTRODUCCION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 descr="HOMBRECAMINANDODIEZYOCH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5150" y="1557338"/>
            <a:ext cx="34639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1020763" y="5081588"/>
            <a:ext cx="6911975" cy="16605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b="1">
                <a:latin typeface="Verdana" pitchFamily="34" charset="0"/>
              </a:rPr>
              <a:t>No se da cuenta de que su cuerpo, mente y espíritu</a:t>
            </a:r>
            <a:r>
              <a:rPr lang="es-MX">
                <a:latin typeface="Verdana" pitchFamily="34" charset="0"/>
              </a:rPr>
              <a:t>, </a:t>
            </a:r>
            <a:r>
              <a:rPr lang="es-MX" u="sng">
                <a:latin typeface="Verdana" pitchFamily="34" charset="0"/>
              </a:rPr>
              <a:t>están enfermos</a:t>
            </a:r>
            <a:r>
              <a:rPr lang="es-MX">
                <a:latin typeface="Verdana" pitchFamily="34" charset="0"/>
              </a:rPr>
              <a:t>: no sabe que está </a:t>
            </a:r>
            <a:r>
              <a:rPr lang="es-MX" u="sng">
                <a:latin typeface="Verdana" pitchFamily="34" charset="0"/>
              </a:rPr>
              <a:t>viviendo</a:t>
            </a:r>
            <a:r>
              <a:rPr lang="es-MX">
                <a:latin typeface="Verdana" pitchFamily="34" charset="0"/>
              </a:rPr>
              <a:t> sin paz, sin esperanza y </a:t>
            </a:r>
            <a:r>
              <a:rPr lang="es-MX" u="sng">
                <a:latin typeface="Verdana" pitchFamily="34" charset="0"/>
              </a:rPr>
              <a:t>sin felicidad.</a:t>
            </a:r>
            <a:endParaRPr lang="es-MX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No comprende que si no acepta el evangelio de nuestro Señor Jesucristo, </a:t>
            </a:r>
            <a:r>
              <a:rPr lang="es-MX" u="sng">
                <a:latin typeface="Verdana" pitchFamily="34" charset="0"/>
              </a:rPr>
              <a:t>está perdido </a:t>
            </a:r>
            <a:r>
              <a:rPr lang="es-MX">
                <a:latin typeface="Verdana" pitchFamily="34" charset="0"/>
              </a:rPr>
              <a:t>y condenado a muerte.</a:t>
            </a:r>
            <a:endParaRPr lang="es-ES">
              <a:latin typeface="Verdana" pitchFamily="34" charset="0"/>
            </a:endParaRPr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950" y="1706563"/>
            <a:ext cx="5400675" cy="1938337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MX" sz="2000" smtClean="0"/>
              <a:t>Debido a su </a:t>
            </a:r>
            <a:r>
              <a:rPr lang="es-MX" sz="2000" u="sng" smtClean="0"/>
              <a:t>pobre percepción </a:t>
            </a:r>
            <a:endParaRPr lang="es-MX" sz="200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MX" sz="2000" smtClean="0"/>
              <a:t> espiritual el hombre </a:t>
            </a:r>
            <a:r>
              <a:rPr lang="es-MX" sz="2000" u="sng" smtClean="0"/>
              <a:t>no se da cuenta de  </a:t>
            </a:r>
            <a:endParaRPr lang="es-MX" sz="200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MX" sz="2000" smtClean="0"/>
              <a:t> su deplorable </a:t>
            </a:r>
            <a:r>
              <a:rPr lang="es-MX" sz="2000" u="sng" smtClean="0"/>
              <a:t>situación</a:t>
            </a:r>
            <a:r>
              <a:rPr lang="es-MX" sz="2000" smtClean="0"/>
              <a:t> moral en vive y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MX" sz="2000" smtClean="0"/>
              <a:t> los </a:t>
            </a:r>
            <a:r>
              <a:rPr lang="es-MX" sz="2000" u="sng" smtClean="0"/>
              <a:t>enemigos</a:t>
            </a:r>
            <a:r>
              <a:rPr lang="es-MX" sz="2000" smtClean="0"/>
              <a:t> que amenazan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MX" sz="2000" smtClean="0"/>
              <a:t> destruir </a:t>
            </a:r>
            <a:r>
              <a:rPr lang="es-MX" sz="2000" u="sng" smtClean="0"/>
              <a:t>su hogar</a:t>
            </a:r>
            <a:r>
              <a:rPr lang="es-MX" sz="2000" smtClean="0"/>
              <a:t>, </a:t>
            </a:r>
            <a:r>
              <a:rPr lang="es-MX" sz="2000" u="sng" smtClean="0"/>
              <a:t>su salud</a:t>
            </a:r>
            <a:r>
              <a:rPr lang="es-MX" sz="2000" smtClean="0"/>
              <a:t>, sus </a:t>
            </a:r>
            <a:r>
              <a:rPr lang="es-MX" sz="2000" u="sng" smtClean="0"/>
              <a:t>hijos</a:t>
            </a:r>
            <a:r>
              <a:rPr lang="es-MX" sz="2000" smtClean="0"/>
              <a:t>, y a él.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MX" sz="2000" smtClean="0"/>
          </a:p>
        </p:txBody>
      </p:sp>
      <p:sp>
        <p:nvSpPr>
          <p:cNvPr id="32773" name="WordArt 3"/>
          <p:cNvSpPr>
            <a:spLocks noChangeArrowheads="1" noChangeShapeType="1" noTextEdit="1"/>
          </p:cNvSpPr>
          <p:nvPr/>
        </p:nvSpPr>
        <p:spPr bwMode="auto">
          <a:xfrm>
            <a:off x="731838" y="296863"/>
            <a:ext cx="3648075" cy="37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INTRODUCCION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4476750" y="404813"/>
            <a:ext cx="18240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Cuarto Paso</a:t>
            </a:r>
            <a:endParaRPr lang="es-E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ench Script MT" pitchFamily="66" charset="0"/>
            </a:endParaRPr>
          </a:p>
        </p:txBody>
      </p:sp>
      <p:sp>
        <p:nvSpPr>
          <p:cNvPr id="32775" name="WordArt 5"/>
          <p:cNvSpPr>
            <a:spLocks noChangeArrowheads="1" noChangeShapeType="1" noTextEdit="1"/>
          </p:cNvSpPr>
          <p:nvPr/>
        </p:nvSpPr>
        <p:spPr bwMode="auto">
          <a:xfrm>
            <a:off x="782638" y="1227138"/>
            <a:ext cx="5421312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400" b="1" i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B. Condición DEL HOMBRE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3"/>
          <p:cNvSpPr>
            <a:spLocks noChangeArrowheads="1" noChangeShapeType="1" noTextEdit="1"/>
          </p:cNvSpPr>
          <p:nvPr/>
        </p:nvSpPr>
        <p:spPr bwMode="auto">
          <a:xfrm>
            <a:off x="731838" y="296863"/>
            <a:ext cx="3648075" cy="37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INTRODUCCION</a:t>
            </a: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4476750" y="404813"/>
            <a:ext cx="18240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Cuarto Paso</a:t>
            </a:r>
            <a:endParaRPr lang="es-E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ench Script MT" pitchFamily="66" charset="0"/>
            </a:endParaRPr>
          </a:p>
        </p:txBody>
      </p:sp>
      <p:sp>
        <p:nvSpPr>
          <p:cNvPr id="33796" name="WordArt 5"/>
          <p:cNvSpPr>
            <a:spLocks noChangeArrowheads="1" noChangeShapeType="1" noTextEdit="1"/>
          </p:cNvSpPr>
          <p:nvPr/>
        </p:nvSpPr>
        <p:spPr bwMode="auto">
          <a:xfrm>
            <a:off x="782638" y="1227138"/>
            <a:ext cx="5421312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400" b="1" i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C. EL Proposito DE ESTE PASO ES:</a:t>
            </a: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lphaLcParenR"/>
              <a:defRPr/>
            </a:pPr>
            <a:r>
              <a:rPr lang="es-MX" sz="2000" u="sng" smtClean="0"/>
              <a:t>Despertarlo </a:t>
            </a:r>
            <a:r>
              <a:rPr lang="es-MX" sz="2000" smtClean="0"/>
              <a:t>de su </a:t>
            </a:r>
            <a:r>
              <a:rPr lang="es-MX" sz="2000" u="sng" smtClean="0"/>
              <a:t>indiferencia</a:t>
            </a:r>
            <a:r>
              <a:rPr lang="es-MX" sz="2000" smtClean="0"/>
              <a:t> mental.</a:t>
            </a:r>
          </a:p>
          <a:p>
            <a:pPr marL="609600" indent="-609600" eaLnBrk="1" hangingPunct="1">
              <a:buFont typeface="Wingdings" pitchFamily="2" charset="2"/>
              <a:buAutoNum type="alphaLcParenR"/>
              <a:defRPr/>
            </a:pPr>
            <a:r>
              <a:rPr lang="es-MX" sz="2000" u="sng" smtClean="0"/>
              <a:t>Llamar</a:t>
            </a:r>
            <a:r>
              <a:rPr lang="es-MX" sz="2000" smtClean="0"/>
              <a:t> su </a:t>
            </a:r>
            <a:r>
              <a:rPr lang="es-MX" sz="2000" u="sng" smtClean="0"/>
              <a:t>atención</a:t>
            </a:r>
            <a:r>
              <a:rPr lang="es-MX" sz="2000" smtClean="0"/>
              <a:t> y (FI) </a:t>
            </a:r>
          </a:p>
          <a:p>
            <a:pPr marL="609600" indent="-609600" eaLnBrk="1" hangingPunct="1">
              <a:buFont typeface="Wingdings" pitchFamily="2" charset="2"/>
              <a:buAutoNum type="alphaLcParenR"/>
              <a:defRPr/>
            </a:pPr>
            <a:r>
              <a:rPr lang="es-MX" sz="2000" u="sng" smtClean="0"/>
              <a:t>Crear</a:t>
            </a:r>
            <a:r>
              <a:rPr lang="es-MX" sz="2000" smtClean="0"/>
              <a:t> el </a:t>
            </a:r>
            <a:r>
              <a:rPr lang="es-MX" sz="2000" u="sng" smtClean="0"/>
              <a:t>interés</a:t>
            </a:r>
            <a:r>
              <a:rPr lang="es-MX" sz="2000" smtClean="0"/>
              <a:t> (FA)</a:t>
            </a:r>
          </a:p>
          <a:p>
            <a:pPr marL="609600" indent="-609600" eaLnBrk="1" hangingPunct="1">
              <a:buFont typeface="Wingdings" pitchFamily="2" charset="2"/>
              <a:buAutoNum type="alphaLcParenR"/>
              <a:defRPr/>
            </a:pPr>
            <a:r>
              <a:rPr lang="es-MX" sz="2000" smtClean="0"/>
              <a:t>Conservar una </a:t>
            </a:r>
            <a:r>
              <a:rPr lang="es-MX" sz="2000" u="sng" smtClean="0"/>
              <a:t>postura correcta</a:t>
            </a:r>
            <a:r>
              <a:rPr lang="es-MX" sz="2000" smtClean="0"/>
              <a:t>  y enérgica mientras se introduce</a:t>
            </a:r>
          </a:p>
          <a:p>
            <a:pPr marL="609600" indent="-609600" eaLnBrk="1" hangingPunct="1">
              <a:buFont typeface="Wingdings" pitchFamily="2" charset="2"/>
              <a:buAutoNum type="alphaLcParenR"/>
              <a:defRPr/>
            </a:pPr>
            <a:r>
              <a:rPr lang="es-MX" sz="2000" smtClean="0"/>
              <a:t>Mirada, gesticulación y ademanes apropiados.</a:t>
            </a:r>
          </a:p>
          <a:p>
            <a:pPr marL="609600" indent="-609600" eaLnBrk="1" hangingPunct="1">
              <a:buFont typeface="Wingdings" pitchFamily="2" charset="2"/>
              <a:buAutoNum type="alphaLcParenR"/>
              <a:defRPr/>
            </a:pPr>
            <a:r>
              <a:rPr lang="es-MX" sz="2000" smtClean="0"/>
              <a:t>El </a:t>
            </a:r>
            <a:r>
              <a:rPr lang="es-MX" sz="2000" u="sng" smtClean="0"/>
              <a:t>tono de voz</a:t>
            </a:r>
            <a:r>
              <a:rPr lang="es-MX" sz="2000" smtClean="0"/>
              <a:t> es muy importante.</a:t>
            </a:r>
          </a:p>
          <a:p>
            <a:pPr marL="609600" indent="-609600" eaLnBrk="1" hangingPunct="1">
              <a:buFont typeface="Wingdings" pitchFamily="2" charset="2"/>
              <a:buAutoNum type="alphaLcParenR"/>
              <a:defRPr/>
            </a:pPr>
            <a:r>
              <a:rPr lang="es-MX" sz="2000" u="sng" smtClean="0"/>
              <a:t>No presentar</a:t>
            </a:r>
            <a:r>
              <a:rPr lang="es-MX" sz="2000" smtClean="0"/>
              <a:t> el prospecto sino hasta finalizar la introducción.</a:t>
            </a:r>
            <a:endParaRPr lang="es-ES" sz="2000" smtClean="0"/>
          </a:p>
        </p:txBody>
      </p:sp>
      <p:pic>
        <p:nvPicPr>
          <p:cNvPr id="33798" name="Picture 7" descr="HOMBRECAMINANDOTREIN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4456113"/>
            <a:ext cx="3384550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349500"/>
            <a:ext cx="6419850" cy="318135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s-MX" sz="2800" smtClean="0"/>
              <a:t>PREPARACION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s-MX" sz="2800" smtClean="0"/>
              <a:t>PRE-APROXIMACION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s-MX" sz="2800" smtClean="0"/>
              <a:t>APROXIMACION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s-MX" sz="2800" smtClean="0"/>
              <a:t>INTRODUCCION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s-MX" sz="2800" smtClean="0"/>
              <a:t>DEMOSTRACION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s-MX" sz="2800" smtClean="0"/>
              <a:t>CIERRE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s-MX" sz="2800" smtClean="0"/>
              <a:t>ENTREGA</a:t>
            </a:r>
            <a:endParaRPr lang="es-ES" sz="2800" smtClean="0"/>
          </a:p>
        </p:txBody>
      </p:sp>
      <p:sp>
        <p:nvSpPr>
          <p:cNvPr id="5123" name="WordArt 4"/>
          <p:cNvSpPr>
            <a:spLocks noChangeArrowheads="1" noChangeShapeType="1" noTextEdit="1"/>
          </p:cNvSpPr>
          <p:nvPr/>
        </p:nvSpPr>
        <p:spPr bwMode="auto">
          <a:xfrm>
            <a:off x="731838" y="404813"/>
            <a:ext cx="7680325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PASOS   del   ARTE</a:t>
            </a:r>
          </a:p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CRISTIANO de LA  VENTA </a:t>
            </a:r>
          </a:p>
        </p:txBody>
      </p:sp>
      <p:sp>
        <p:nvSpPr>
          <p:cNvPr id="5124" name="WordArt 8"/>
          <p:cNvSpPr>
            <a:spLocks noChangeArrowheads="1" noChangeShapeType="1" noTextEdit="1"/>
          </p:cNvSpPr>
          <p:nvPr/>
        </p:nvSpPr>
        <p:spPr bwMode="auto">
          <a:xfrm>
            <a:off x="3611563" y="1646238"/>
            <a:ext cx="1631950" cy="236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Indice</a:t>
            </a:r>
          </a:p>
        </p:txBody>
      </p:sp>
      <p:pic>
        <p:nvPicPr>
          <p:cNvPr id="5125" name="Picture 30" descr="HOMBRECAMIANDOVEINTIDOS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64163" y="1989138"/>
            <a:ext cx="3708400" cy="4868862"/>
          </a:xfrm>
          <a:solidFill>
            <a:srgbClr val="0000FF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2"/>
          <p:cNvSpPr>
            <a:spLocks noChangeArrowheads="1" noChangeShapeType="1" noTextEdit="1"/>
          </p:cNvSpPr>
          <p:nvPr/>
        </p:nvSpPr>
        <p:spPr bwMode="auto">
          <a:xfrm>
            <a:off x="827088" y="296863"/>
            <a:ext cx="3648075" cy="37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INTRODUCCION</a:t>
            </a: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4476750" y="404813"/>
            <a:ext cx="18240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Cuarto Paso</a:t>
            </a:r>
            <a:endParaRPr lang="es-E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ench Script MT" pitchFamily="66" charset="0"/>
            </a:endParaRPr>
          </a:p>
        </p:txBody>
      </p:sp>
      <p:sp>
        <p:nvSpPr>
          <p:cNvPr id="34820" name="WordArt 7"/>
          <p:cNvSpPr>
            <a:spLocks noChangeArrowheads="1" noChangeShapeType="1" noTextEdit="1"/>
          </p:cNvSpPr>
          <p:nvPr/>
        </p:nvSpPr>
        <p:spPr bwMode="auto">
          <a:xfrm>
            <a:off x="2747963" y="1328738"/>
            <a:ext cx="2592387" cy="300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800" b="1" i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OCR A Extended"/>
              </a:rPr>
              <a:t>Puerta</a:t>
            </a:r>
          </a:p>
        </p:txBody>
      </p:sp>
      <p:sp>
        <p:nvSpPr>
          <p:cNvPr id="34821" name="Text Box 8"/>
          <p:cNvSpPr txBox="1">
            <a:spLocks noChangeArrowheads="1"/>
          </p:cNvSpPr>
          <p:nvPr/>
        </p:nvSpPr>
        <p:spPr bwMode="auto">
          <a:xfrm>
            <a:off x="2171700" y="1766888"/>
            <a:ext cx="4224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Que se debe abrir con la</a:t>
            </a:r>
            <a:endParaRPr lang="es-ES">
              <a:latin typeface="Verdana" pitchFamily="34" charset="0"/>
            </a:endParaRPr>
          </a:p>
        </p:txBody>
      </p:sp>
      <p:sp>
        <p:nvSpPr>
          <p:cNvPr id="34822" name="WordArt 9"/>
          <p:cNvSpPr>
            <a:spLocks noChangeArrowheads="1" noChangeShapeType="1" noTextEdit="1"/>
          </p:cNvSpPr>
          <p:nvPr/>
        </p:nvSpPr>
        <p:spPr bwMode="auto">
          <a:xfrm>
            <a:off x="1690688" y="2386013"/>
            <a:ext cx="5499100" cy="322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200" b="1" i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OCR A Extended"/>
              </a:rPr>
              <a:t>Introducción</a:t>
            </a:r>
          </a:p>
        </p:txBody>
      </p:sp>
      <p:pic>
        <p:nvPicPr>
          <p:cNvPr id="34823" name="Picture 10" descr="HOMBRECAMINANDO59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63788" y="3141663"/>
            <a:ext cx="4149725" cy="3687762"/>
          </a:xfrm>
          <a:noFill/>
        </p:spPr>
      </p:pic>
      <p:sp>
        <p:nvSpPr>
          <p:cNvPr id="34824" name="Text Box 12"/>
          <p:cNvSpPr txBox="1">
            <a:spLocks noChangeArrowheads="1"/>
          </p:cNvSpPr>
          <p:nvPr/>
        </p:nvSpPr>
        <p:spPr bwMode="auto">
          <a:xfrm>
            <a:off x="3148013" y="3370263"/>
            <a:ext cx="178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600"/>
              <a:t>MENTE</a:t>
            </a:r>
            <a:endParaRPr lang="es-MX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7"/>
          <p:cNvSpPr txBox="1">
            <a:spLocks noChangeArrowheads="1"/>
          </p:cNvSpPr>
          <p:nvPr/>
        </p:nvSpPr>
        <p:spPr bwMode="auto">
          <a:xfrm>
            <a:off x="1308100" y="1593850"/>
            <a:ext cx="652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>
              <a:latin typeface="Verdana" pitchFamily="34" charset="0"/>
            </a:endParaRPr>
          </a:p>
        </p:txBody>
      </p:sp>
      <p:sp>
        <p:nvSpPr>
          <p:cNvPr id="35843" name="Text Box 8"/>
          <p:cNvSpPr txBox="1">
            <a:spLocks noChangeArrowheads="1"/>
          </p:cNvSpPr>
          <p:nvPr/>
        </p:nvSpPr>
        <p:spPr bwMode="auto">
          <a:xfrm>
            <a:off x="827088" y="1538288"/>
            <a:ext cx="7296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>
              <a:latin typeface="Verdana" pitchFamily="34" charset="0"/>
            </a:endParaRPr>
          </a:p>
        </p:txBody>
      </p:sp>
      <p:sp>
        <p:nvSpPr>
          <p:cNvPr id="35844" name="WordArt 9"/>
          <p:cNvSpPr>
            <a:spLocks noChangeArrowheads="1" noChangeShapeType="1" noTextEdit="1"/>
          </p:cNvSpPr>
          <p:nvPr/>
        </p:nvSpPr>
        <p:spPr bwMode="auto">
          <a:xfrm rot="1032199">
            <a:off x="6972300" y="458788"/>
            <a:ext cx="800100" cy="1349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9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arrington"/>
              </a:rPr>
              <a:t>?</a:t>
            </a:r>
          </a:p>
        </p:txBody>
      </p:sp>
      <p:sp>
        <p:nvSpPr>
          <p:cNvPr id="35845" name="WordArt 10"/>
          <p:cNvSpPr>
            <a:spLocks noChangeArrowheads="1" noChangeShapeType="1" noTextEdit="1"/>
          </p:cNvSpPr>
          <p:nvPr/>
        </p:nvSpPr>
        <p:spPr bwMode="auto">
          <a:xfrm>
            <a:off x="2459038" y="728663"/>
            <a:ext cx="3733800" cy="917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Freestyle Script"/>
              </a:rPr>
              <a:t>Preguntas para </a:t>
            </a:r>
          </a:p>
          <a:p>
            <a:pPr algn="ctr"/>
            <a:r>
              <a:rPr lang="es-E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Freestyle Script"/>
              </a:rPr>
              <a:t>Reflexionar</a:t>
            </a:r>
          </a:p>
        </p:txBody>
      </p:sp>
      <p:sp>
        <p:nvSpPr>
          <p:cNvPr id="35846" name="WordArt 11"/>
          <p:cNvSpPr>
            <a:spLocks noChangeArrowheads="1" noChangeShapeType="1" noTextEdit="1"/>
          </p:cNvSpPr>
          <p:nvPr/>
        </p:nvSpPr>
        <p:spPr bwMode="auto">
          <a:xfrm rot="1032199">
            <a:off x="812800" y="511175"/>
            <a:ext cx="800100" cy="1349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9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arrington"/>
              </a:rPr>
              <a:t>¿</a:t>
            </a:r>
          </a:p>
        </p:txBody>
      </p:sp>
      <p:sp>
        <p:nvSpPr>
          <p:cNvPr id="35847" name="Text Box 12"/>
          <p:cNvSpPr txBox="1">
            <a:spLocks noChangeArrowheads="1"/>
          </p:cNvSpPr>
          <p:nvPr/>
        </p:nvSpPr>
        <p:spPr bwMode="auto">
          <a:xfrm>
            <a:off x="539750" y="1916113"/>
            <a:ext cx="8159750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1.- _____________________________________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     R 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2.- _____________________________________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     R ____________________________________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3.- _____________________________________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      R 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4.- _____________________________________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     R ____________________________________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5.- _____________________________________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     R 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6.- _____________________________________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     R ___________________________________</a:t>
            </a:r>
            <a:endParaRPr lang="es-ES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s-MX" b="1" smtClean="0"/>
              <a:t>PASOS del ARTE</a:t>
            </a:r>
            <a:br>
              <a:rPr lang="es-MX" b="1" smtClean="0"/>
            </a:br>
            <a:r>
              <a:rPr lang="es-MX" b="1" smtClean="0"/>
              <a:t>CRISTIANO de la </a:t>
            </a:r>
            <a:br>
              <a:rPr lang="es-MX" b="1" smtClean="0"/>
            </a:br>
            <a:r>
              <a:rPr lang="es-MX" b="1" smtClean="0"/>
              <a:t>VENTA</a:t>
            </a:r>
            <a:endParaRPr lang="es-ES" b="1" smtClean="0"/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6396038" y="1484313"/>
            <a:ext cx="2305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MX"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5</a:t>
            </a:r>
            <a:r>
              <a:rPr lang="es-MX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to</a:t>
            </a:r>
            <a:r>
              <a:rPr lang="es-MX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.</a:t>
            </a:r>
            <a:r>
              <a:rPr lang="es-MX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 </a:t>
            </a:r>
            <a:r>
              <a:rPr lang="es-MX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Paso</a:t>
            </a:r>
            <a:endParaRPr lang="es-E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ench Script MT" pitchFamily="66" charset="0"/>
            </a:endParaRPr>
          </a:p>
        </p:txBody>
      </p:sp>
      <p:sp>
        <p:nvSpPr>
          <p:cNvPr id="36868" name="WordArt 6"/>
          <p:cNvSpPr>
            <a:spLocks noChangeArrowheads="1" noChangeShapeType="1" noTextEdit="1"/>
          </p:cNvSpPr>
          <p:nvPr/>
        </p:nvSpPr>
        <p:spPr bwMode="auto">
          <a:xfrm>
            <a:off x="2081213" y="2655888"/>
            <a:ext cx="546735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DEMOSTRACION</a:t>
            </a:r>
          </a:p>
        </p:txBody>
      </p:sp>
      <p:pic>
        <p:nvPicPr>
          <p:cNvPr id="36869" name="Picture 7" descr="HOMBRECAMINANDO55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71700" y="3357563"/>
            <a:ext cx="5186363" cy="3429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val 7"/>
          <p:cNvSpPr>
            <a:spLocks noChangeArrowheads="1"/>
          </p:cNvSpPr>
          <p:nvPr/>
        </p:nvSpPr>
        <p:spPr bwMode="auto">
          <a:xfrm>
            <a:off x="347663" y="782638"/>
            <a:ext cx="6624637" cy="649287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s-MX" sz="2000" smtClean="0"/>
              <a:t>Siendo que el</a:t>
            </a:r>
            <a:r>
              <a:rPr lang="es-MX" smtClean="0"/>
              <a:t> </a:t>
            </a:r>
            <a:r>
              <a:rPr lang="es-MX" sz="2000" u="sng" smtClean="0"/>
              <a:t>móvil dominante</a:t>
            </a:r>
            <a:r>
              <a:rPr lang="es-MX" sz="2000" smtClean="0"/>
              <a:t> en el </a:t>
            </a:r>
            <a:r>
              <a:rPr lang="es-MX" sz="2000" u="sng" smtClean="0"/>
              <a:t>corazón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s-MX" sz="2000" smtClean="0"/>
              <a:t>del ser humano es el </a:t>
            </a:r>
            <a:r>
              <a:rPr lang="es-MX" sz="2000" u="sng" smtClean="0"/>
              <a:t>deseo de ganar</a:t>
            </a:r>
            <a:r>
              <a:rPr lang="es-MX" sz="2000" smtClean="0"/>
              <a:t> 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s-MX" sz="2000" smtClean="0"/>
              <a:t>y el </a:t>
            </a:r>
            <a:r>
              <a:rPr lang="es-MX" sz="2000" u="sng" smtClean="0"/>
              <a:t>temor</a:t>
            </a:r>
            <a:r>
              <a:rPr lang="es-MX" sz="2000" smtClean="0"/>
              <a:t>  de </a:t>
            </a:r>
            <a:r>
              <a:rPr lang="es-MX" sz="2000" u="sng" smtClean="0"/>
              <a:t>perder</a:t>
            </a:r>
            <a:r>
              <a:rPr lang="es-MX" sz="2000" smtClean="0"/>
              <a:t>,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s-MX" sz="2000" smtClean="0"/>
              <a:t>muéstrele cómo sus libros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s-MX" sz="2000" smtClean="0"/>
              <a:t>satisfacen ese deseo y lo libra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s-MX" sz="2000" smtClean="0"/>
              <a:t>del temor de perder y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s-MX" sz="2000" smtClean="0"/>
              <a:t>¡ </a:t>
            </a:r>
            <a:r>
              <a:rPr lang="es-MX" sz="2000" u="sng" smtClean="0"/>
              <a:t>La venta se efectuará</a:t>
            </a:r>
            <a:r>
              <a:rPr lang="es-MX" sz="2000" smtClean="0"/>
              <a:t> !</a:t>
            </a:r>
            <a:endParaRPr lang="es-ES" sz="2000" smtClean="0"/>
          </a:p>
        </p:txBody>
      </p:sp>
      <p:sp>
        <p:nvSpPr>
          <p:cNvPr id="37892" name="WordArt 4"/>
          <p:cNvSpPr>
            <a:spLocks noChangeArrowheads="1" noChangeShapeType="1" noTextEdit="1"/>
          </p:cNvSpPr>
          <p:nvPr/>
        </p:nvSpPr>
        <p:spPr bwMode="auto">
          <a:xfrm>
            <a:off x="731838" y="296863"/>
            <a:ext cx="3648075" cy="37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DEMOSTRACION</a:t>
            </a:r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4476750" y="404813"/>
            <a:ext cx="18240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Quinto Paso</a:t>
            </a:r>
            <a:endParaRPr lang="es-E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ench Script MT" pitchFamily="66" charset="0"/>
            </a:endParaRPr>
          </a:p>
        </p:txBody>
      </p:sp>
      <p:sp>
        <p:nvSpPr>
          <p:cNvPr id="37894" name="WordArt 6"/>
          <p:cNvSpPr>
            <a:spLocks noChangeArrowheads="1" noChangeShapeType="1" noTextEdit="1"/>
          </p:cNvSpPr>
          <p:nvPr/>
        </p:nvSpPr>
        <p:spPr bwMode="auto">
          <a:xfrm>
            <a:off x="922338" y="1354138"/>
            <a:ext cx="5473700" cy="20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400" b="1" i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A. El deseo del corazón humano</a:t>
            </a:r>
          </a:p>
        </p:txBody>
      </p:sp>
      <p:pic>
        <p:nvPicPr>
          <p:cNvPr id="37895" name="Picture 34" descr="MCBD04970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288" y="4489450"/>
            <a:ext cx="4278312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val 2"/>
          <p:cNvSpPr>
            <a:spLocks noChangeArrowheads="1"/>
          </p:cNvSpPr>
          <p:nvPr/>
        </p:nvSpPr>
        <p:spPr bwMode="auto">
          <a:xfrm>
            <a:off x="347663" y="782638"/>
            <a:ext cx="6624637" cy="649287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lphaLcParenR"/>
              <a:defRPr/>
            </a:pPr>
            <a:r>
              <a:rPr lang="es-MX" sz="2800" u="sng" smtClean="0"/>
              <a:t>Temor</a:t>
            </a:r>
          </a:p>
          <a:p>
            <a:pPr marL="609600" indent="-609600" eaLnBrk="1" hangingPunct="1">
              <a:buFont typeface="Wingdings" pitchFamily="2" charset="2"/>
              <a:buAutoNum type="alphaLcParenR"/>
              <a:defRPr/>
            </a:pPr>
            <a:r>
              <a:rPr lang="es-MX" sz="2800" smtClean="0"/>
              <a:t>Curiosidad</a:t>
            </a:r>
          </a:p>
          <a:p>
            <a:pPr marL="609600" indent="-609600" eaLnBrk="1" hangingPunct="1">
              <a:buFont typeface="Wingdings" pitchFamily="2" charset="2"/>
              <a:buAutoNum type="alphaLcParenR"/>
              <a:defRPr/>
            </a:pPr>
            <a:r>
              <a:rPr lang="es-MX" sz="2800" smtClean="0"/>
              <a:t>Codicia</a:t>
            </a:r>
          </a:p>
          <a:p>
            <a:pPr marL="609600" indent="-609600" eaLnBrk="1" hangingPunct="1">
              <a:buFont typeface="Wingdings" pitchFamily="2" charset="2"/>
              <a:buAutoNum type="alphaLcParenR"/>
              <a:defRPr/>
            </a:pPr>
            <a:r>
              <a:rPr lang="es-MX" sz="2800" u="sng" smtClean="0"/>
              <a:t>Egoísmo</a:t>
            </a:r>
          </a:p>
          <a:p>
            <a:pPr marL="609600" indent="-609600" eaLnBrk="1" hangingPunct="1">
              <a:buFont typeface="Wingdings" pitchFamily="2" charset="2"/>
              <a:buAutoNum type="alphaLcParenR"/>
              <a:defRPr/>
            </a:pPr>
            <a:r>
              <a:rPr lang="es-MX" sz="2800" smtClean="0"/>
              <a:t>Deseo de ser </a:t>
            </a:r>
            <a:r>
              <a:rPr lang="es-MX" sz="2800" u="sng" smtClean="0"/>
              <a:t>importante</a:t>
            </a:r>
          </a:p>
          <a:p>
            <a:pPr marL="609600" indent="-609600" eaLnBrk="1" hangingPunct="1">
              <a:buFont typeface="Wingdings" pitchFamily="2" charset="2"/>
              <a:buAutoNum type="alphaLcParenR"/>
              <a:defRPr/>
            </a:pPr>
            <a:r>
              <a:rPr lang="es-MX" sz="2800" smtClean="0"/>
              <a:t>Desconfianza </a:t>
            </a:r>
          </a:p>
        </p:txBody>
      </p:sp>
      <p:sp>
        <p:nvSpPr>
          <p:cNvPr id="38916" name="WordArt 4"/>
          <p:cNvSpPr>
            <a:spLocks noChangeArrowheads="1" noChangeShapeType="1" noTextEdit="1"/>
          </p:cNvSpPr>
          <p:nvPr/>
        </p:nvSpPr>
        <p:spPr bwMode="auto">
          <a:xfrm>
            <a:off x="731838" y="296863"/>
            <a:ext cx="3648075" cy="37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DEMOSTRACION</a:t>
            </a: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4476750" y="404813"/>
            <a:ext cx="18240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Quinto Paso</a:t>
            </a:r>
            <a:endParaRPr lang="es-E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ench Script MT" pitchFamily="66" charset="0"/>
            </a:endParaRPr>
          </a:p>
        </p:txBody>
      </p:sp>
      <p:sp>
        <p:nvSpPr>
          <p:cNvPr id="38918" name="WordArt 6"/>
          <p:cNvSpPr>
            <a:spLocks noChangeArrowheads="1" noChangeShapeType="1" noTextEdit="1"/>
          </p:cNvSpPr>
          <p:nvPr/>
        </p:nvSpPr>
        <p:spPr bwMode="auto">
          <a:xfrm>
            <a:off x="922338" y="1209675"/>
            <a:ext cx="5473700" cy="20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400" b="1" i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B. Enemigos de la demostración</a:t>
            </a:r>
          </a:p>
        </p:txBody>
      </p:sp>
      <p:pic>
        <p:nvPicPr>
          <p:cNvPr id="38919" name="Picture 7" descr="MUJERD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1341438"/>
            <a:ext cx="2281237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10" descr="MUJER SIE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4725988"/>
            <a:ext cx="2336800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13" descr="MUJERCINC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6038" y="4652963"/>
            <a:ext cx="24130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Oval 2"/>
          <p:cNvSpPr>
            <a:spLocks noChangeArrowheads="1"/>
          </p:cNvSpPr>
          <p:nvPr/>
        </p:nvSpPr>
        <p:spPr bwMode="auto">
          <a:xfrm>
            <a:off x="347663" y="782638"/>
            <a:ext cx="6624637" cy="649287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9939" name="WordArt 4"/>
          <p:cNvSpPr>
            <a:spLocks noChangeArrowheads="1" noChangeShapeType="1" noTextEdit="1"/>
          </p:cNvSpPr>
          <p:nvPr/>
        </p:nvSpPr>
        <p:spPr bwMode="auto">
          <a:xfrm>
            <a:off x="731838" y="296863"/>
            <a:ext cx="3648075" cy="37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DEMOSTRACION</a:t>
            </a: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4476750" y="404813"/>
            <a:ext cx="18240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Quinto Paso</a:t>
            </a:r>
            <a:endParaRPr lang="es-E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ench Script MT" pitchFamily="66" charset="0"/>
            </a:endParaRPr>
          </a:p>
        </p:txBody>
      </p:sp>
      <p:sp>
        <p:nvSpPr>
          <p:cNvPr id="39941" name="WordArt 6"/>
          <p:cNvSpPr>
            <a:spLocks noChangeArrowheads="1" noChangeShapeType="1" noTextEdit="1"/>
          </p:cNvSpPr>
          <p:nvPr/>
        </p:nvSpPr>
        <p:spPr bwMode="auto">
          <a:xfrm>
            <a:off x="1884363" y="1195388"/>
            <a:ext cx="3360737" cy="217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400" b="1" i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C. ¿Qué hacer?</a:t>
            </a:r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75613" cy="3557588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lphaLcParenR"/>
              <a:defRPr/>
            </a:pPr>
            <a:r>
              <a:rPr lang="es-MX" sz="2000" u="sng" smtClean="0"/>
              <a:t>Manejar</a:t>
            </a:r>
            <a:r>
              <a:rPr lang="es-MX" sz="2000" smtClean="0"/>
              <a:t> con mucho </a:t>
            </a:r>
            <a:r>
              <a:rPr lang="es-MX" sz="2000" u="sng" smtClean="0"/>
              <a:t>cuidado</a:t>
            </a:r>
            <a:r>
              <a:rPr lang="es-MX" sz="2000" smtClean="0"/>
              <a:t> y naturalidad </a:t>
            </a:r>
            <a:r>
              <a:rPr lang="es-MX" sz="2000" u="sng" smtClean="0"/>
              <a:t>prospecto</a:t>
            </a:r>
            <a:r>
              <a:rPr lang="es-MX" sz="2000" smtClean="0"/>
              <a:t> o </a:t>
            </a:r>
            <a:r>
              <a:rPr lang="es-MX" sz="2000" u="sng" smtClean="0"/>
              <a:t>presentador</a:t>
            </a:r>
            <a:r>
              <a:rPr lang="es-MX" sz="2000" smtClean="0"/>
              <a:t>.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lphaLcParenR"/>
              <a:defRPr/>
            </a:pPr>
            <a:r>
              <a:rPr lang="es-MX" sz="2000" smtClean="0"/>
              <a:t>Vigilar la posición y </a:t>
            </a:r>
            <a:r>
              <a:rPr lang="es-MX" sz="2000" u="sng" smtClean="0"/>
              <a:t>distancia correcta</a:t>
            </a:r>
            <a:r>
              <a:rPr lang="es-MX" sz="2000" smtClean="0"/>
              <a:t> del prospecto ante el cliente.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lphaLcParenR"/>
              <a:defRPr/>
            </a:pPr>
            <a:r>
              <a:rPr lang="es-MX" sz="2000" smtClean="0"/>
              <a:t>Vigilar que los </a:t>
            </a:r>
            <a:r>
              <a:rPr lang="es-MX" sz="2000" u="sng" smtClean="0"/>
              <a:t>ademanes</a:t>
            </a:r>
            <a:r>
              <a:rPr lang="es-MX" sz="2000" smtClean="0"/>
              <a:t> miradas y </a:t>
            </a:r>
            <a:r>
              <a:rPr lang="es-MX" sz="2000" u="sng" smtClean="0"/>
              <a:t>voz </a:t>
            </a:r>
            <a:r>
              <a:rPr lang="es-MX" sz="2000" smtClean="0"/>
              <a:t>sean </a:t>
            </a:r>
            <a:r>
              <a:rPr lang="es-MX" sz="2000" u="sng" smtClean="0"/>
              <a:t>correctos</a:t>
            </a:r>
            <a:r>
              <a:rPr lang="es-MX" sz="2000" smtClean="0"/>
              <a:t> al mencionar cada frase.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lphaLcParenR"/>
              <a:defRPr/>
            </a:pPr>
            <a:r>
              <a:rPr lang="es-MX" sz="2000" smtClean="0"/>
              <a:t>Observar </a:t>
            </a:r>
            <a:r>
              <a:rPr lang="es-MX" sz="2000" u="sng" smtClean="0"/>
              <a:t>las reacciones</a:t>
            </a:r>
            <a:r>
              <a:rPr lang="es-MX" sz="2000" smtClean="0"/>
              <a:t> del cliente.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lphaLcParenR"/>
              <a:defRPr/>
            </a:pPr>
            <a:r>
              <a:rPr lang="es-MX" sz="2000" smtClean="0"/>
              <a:t>No </a:t>
            </a:r>
            <a:r>
              <a:rPr lang="es-MX" sz="2000" u="sng" smtClean="0"/>
              <a:t>distraerse,</a:t>
            </a:r>
            <a:r>
              <a:rPr lang="es-MX" sz="2000" smtClean="0"/>
              <a:t> estar   muy </a:t>
            </a:r>
            <a:r>
              <a:rPr lang="es-MX" sz="2000" u="sng" smtClean="0"/>
              <a:t>alerta</a:t>
            </a:r>
            <a:r>
              <a:rPr lang="es-MX" sz="2000" smtClean="0"/>
              <a:t>.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lphaLcParenR"/>
              <a:defRPr/>
            </a:pPr>
            <a:r>
              <a:rPr lang="es-MX" sz="2000" smtClean="0"/>
              <a:t>En </a:t>
            </a:r>
            <a:r>
              <a:rPr lang="es-MX" sz="2000" u="sng" smtClean="0"/>
              <a:t>algunos</a:t>
            </a:r>
            <a:r>
              <a:rPr lang="es-MX" sz="2000" smtClean="0"/>
              <a:t> casos habrá que hacer toda la presentación,    </a:t>
            </a:r>
            <a:r>
              <a:rPr lang="es-MX" sz="2000" u="sng" smtClean="0"/>
              <a:t>una segunda</a:t>
            </a:r>
            <a:r>
              <a:rPr lang="es-MX" sz="2000" smtClean="0"/>
              <a:t> y quizá </a:t>
            </a:r>
            <a:r>
              <a:rPr lang="es-MX" sz="2000" u="sng" smtClean="0"/>
              <a:t>una</a:t>
            </a:r>
            <a:r>
              <a:rPr lang="es-MX" sz="2000" smtClean="0"/>
              <a:t> </a:t>
            </a:r>
            <a:r>
              <a:rPr lang="es-MX" sz="2000" u="sng" smtClean="0"/>
              <a:t>tercera</a:t>
            </a:r>
            <a:r>
              <a:rPr lang="es-MX" sz="2000" smtClean="0"/>
              <a:t> vez, según el caso.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lphaLcParenR"/>
              <a:defRPr/>
            </a:pPr>
            <a:r>
              <a:rPr lang="es-MX" sz="2000" smtClean="0"/>
              <a:t>Nos encontramos con </a:t>
            </a:r>
            <a:r>
              <a:rPr lang="es-MX" sz="2000" u="sng" smtClean="0"/>
              <a:t>4 tipos</a:t>
            </a:r>
            <a:r>
              <a:rPr lang="es-MX" sz="2000" smtClean="0"/>
              <a:t> de </a:t>
            </a:r>
            <a:r>
              <a:rPr lang="es-MX" sz="2000" u="sng" smtClean="0"/>
              <a:t>clientes</a:t>
            </a:r>
            <a:endParaRPr lang="es-ES" sz="2000" u="sng" smtClean="0"/>
          </a:p>
        </p:txBody>
      </p:sp>
      <p:sp>
        <p:nvSpPr>
          <p:cNvPr id="39943" name="Text Box 9"/>
          <p:cNvSpPr txBox="1">
            <a:spLocks noChangeArrowheads="1"/>
          </p:cNvSpPr>
          <p:nvPr/>
        </p:nvSpPr>
        <p:spPr bwMode="auto">
          <a:xfrm>
            <a:off x="6200775" y="5049838"/>
            <a:ext cx="269240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s-MX">
                <a:latin typeface="Verdana" pitchFamily="34" charset="0"/>
              </a:rPr>
              <a:t>Razonador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s-MX">
                <a:latin typeface="Verdana" pitchFamily="34" charset="0"/>
              </a:rPr>
              <a:t> </a:t>
            </a:r>
            <a:r>
              <a:rPr lang="es-MX" u="sng">
                <a:latin typeface="Verdana" pitchFamily="34" charset="0"/>
              </a:rPr>
              <a:t>Decidido</a:t>
            </a:r>
            <a:endParaRPr lang="es-MX">
              <a:latin typeface="Verdana" pitchFamily="34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s-MX">
                <a:latin typeface="Verdana" pitchFamily="34" charset="0"/>
              </a:rPr>
              <a:t>Emotivo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s-MX">
                <a:latin typeface="Verdana" pitchFamily="34" charset="0"/>
              </a:rPr>
              <a:t> </a:t>
            </a:r>
            <a:r>
              <a:rPr lang="es-MX" u="sng">
                <a:latin typeface="Verdana" pitchFamily="34" charset="0"/>
              </a:rPr>
              <a:t>Indeciso</a:t>
            </a:r>
            <a:endParaRPr lang="es-ES">
              <a:latin typeface="Verdana" pitchFamily="34" charset="0"/>
            </a:endParaRPr>
          </a:p>
        </p:txBody>
      </p:sp>
      <p:pic>
        <p:nvPicPr>
          <p:cNvPr id="39944" name="Picture 10" descr="MUJ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9113" y="5194300"/>
            <a:ext cx="21494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val 2"/>
          <p:cNvSpPr>
            <a:spLocks noChangeArrowheads="1"/>
          </p:cNvSpPr>
          <p:nvPr/>
        </p:nvSpPr>
        <p:spPr bwMode="auto">
          <a:xfrm>
            <a:off x="347663" y="782638"/>
            <a:ext cx="6624637" cy="649287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0963" name="WordArt 3"/>
          <p:cNvSpPr>
            <a:spLocks noChangeArrowheads="1" noChangeShapeType="1" noTextEdit="1"/>
          </p:cNvSpPr>
          <p:nvPr/>
        </p:nvSpPr>
        <p:spPr bwMode="auto">
          <a:xfrm>
            <a:off x="731838" y="296863"/>
            <a:ext cx="3648075" cy="37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DEMOSTRACION</a:t>
            </a: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4476750" y="404813"/>
            <a:ext cx="18240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Quinto Paso</a:t>
            </a:r>
            <a:endParaRPr lang="es-E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ench Script MT" pitchFamily="66" charset="0"/>
            </a:endParaRPr>
          </a:p>
        </p:txBody>
      </p:sp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1500188" y="1158875"/>
            <a:ext cx="4321175" cy="325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400" b="1" i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D. Propósito de este paso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125000"/>
              </a:lnSpc>
              <a:buFont typeface="Wingdings" pitchFamily="2" charset="2"/>
              <a:buAutoNum type="alphaLcParenR"/>
              <a:defRPr/>
            </a:pPr>
            <a:r>
              <a:rPr lang="es-MX" sz="2000" smtClean="0"/>
              <a:t>Mostrar </a:t>
            </a:r>
            <a:r>
              <a:rPr lang="es-MX" sz="2000" u="sng" smtClean="0"/>
              <a:t> beneficios</a:t>
            </a:r>
            <a:r>
              <a:rPr lang="es-MX" sz="2000" smtClean="0"/>
              <a:t>  (FB)</a:t>
            </a:r>
          </a:p>
          <a:p>
            <a:pPr marL="609600" indent="-609600" eaLnBrk="1" hangingPunct="1">
              <a:lnSpc>
                <a:spcPct val="125000"/>
              </a:lnSpc>
              <a:buFont typeface="Wingdings" pitchFamily="2" charset="2"/>
              <a:buAutoNum type="alphaLcParenR"/>
              <a:defRPr/>
            </a:pPr>
            <a:r>
              <a:rPr lang="es-MX" sz="2000" u="sng" smtClean="0"/>
              <a:t>Despertar</a:t>
            </a:r>
            <a:r>
              <a:rPr lang="es-MX" sz="2000" smtClean="0"/>
              <a:t> el deseo (FC)</a:t>
            </a:r>
          </a:p>
          <a:p>
            <a:pPr marL="609600" indent="-609600" eaLnBrk="1" hangingPunct="1">
              <a:lnSpc>
                <a:spcPct val="125000"/>
              </a:lnSpc>
              <a:buFont typeface="Wingdings" pitchFamily="2" charset="2"/>
              <a:buAutoNum type="alphaLcParenR"/>
              <a:defRPr/>
            </a:pPr>
            <a:r>
              <a:rPr lang="es-MX" sz="2000" smtClean="0"/>
              <a:t>Llevar a la </a:t>
            </a:r>
            <a:r>
              <a:rPr lang="es-MX" sz="2000" u="sng" smtClean="0"/>
              <a:t>convicción</a:t>
            </a:r>
            <a:r>
              <a:rPr lang="es-MX" sz="2000" smtClean="0"/>
              <a:t>  (ME)</a:t>
            </a:r>
          </a:p>
          <a:p>
            <a:pPr marL="609600" indent="-609600" eaLnBrk="1" hangingPunct="1">
              <a:lnSpc>
                <a:spcPct val="125000"/>
              </a:lnSpc>
              <a:buFont typeface="Wingdings" pitchFamily="2" charset="2"/>
              <a:buAutoNum type="alphaLcParenR"/>
              <a:defRPr/>
            </a:pPr>
            <a:r>
              <a:rPr lang="es-MX" sz="2000" u="sng" smtClean="0"/>
              <a:t>Llevar</a:t>
            </a:r>
            <a:r>
              <a:rPr lang="es-MX" sz="2000" smtClean="0"/>
              <a:t> a la persuasión   (OPO)</a:t>
            </a:r>
          </a:p>
          <a:p>
            <a:pPr marL="609600" indent="-609600" eaLnBrk="1" hangingPunct="1">
              <a:lnSpc>
                <a:spcPct val="125000"/>
              </a:lnSpc>
              <a:buFont typeface="Wingdings" pitchFamily="2" charset="2"/>
              <a:buAutoNum type="alphaLcParenR"/>
              <a:defRPr/>
            </a:pPr>
            <a:r>
              <a:rPr lang="es-MX" sz="2000" smtClean="0"/>
              <a:t>Despertar la </a:t>
            </a:r>
            <a:r>
              <a:rPr lang="es-MX" sz="2000" u="sng" smtClean="0"/>
              <a:t>codicia</a:t>
            </a:r>
            <a:r>
              <a:rPr lang="es-MX" sz="2000" smtClean="0"/>
              <a:t>  (FB)</a:t>
            </a:r>
          </a:p>
          <a:p>
            <a:pPr marL="609600" indent="-609600" eaLnBrk="1" hangingPunct="1">
              <a:lnSpc>
                <a:spcPct val="125000"/>
              </a:lnSpc>
              <a:buFont typeface="Wingdings" pitchFamily="2" charset="2"/>
              <a:buAutoNum type="alphaLcParenR"/>
              <a:defRPr/>
            </a:pPr>
            <a:r>
              <a:rPr lang="es-MX" sz="2000" u="sng" smtClean="0"/>
              <a:t>Punzar</a:t>
            </a:r>
            <a:r>
              <a:rPr lang="es-MX" sz="2000" smtClean="0"/>
              <a:t> el egoísmo. </a:t>
            </a:r>
            <a:endParaRPr lang="es-ES" sz="2000" smtClean="0"/>
          </a:p>
        </p:txBody>
      </p:sp>
      <p:pic>
        <p:nvPicPr>
          <p:cNvPr id="40967" name="Picture 8" descr="PISADASD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4400550"/>
            <a:ext cx="4897437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3"/>
          <p:cNvSpPr>
            <a:spLocks noChangeArrowheads="1" noChangeShapeType="1" noTextEdit="1"/>
          </p:cNvSpPr>
          <p:nvPr/>
        </p:nvSpPr>
        <p:spPr bwMode="auto">
          <a:xfrm>
            <a:off x="731838" y="296863"/>
            <a:ext cx="3648075" cy="37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DEMOSTRACION</a:t>
            </a: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4476750" y="404813"/>
            <a:ext cx="18240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Quinto Paso</a:t>
            </a:r>
            <a:endParaRPr lang="es-E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ench Script MT" pitchFamily="66" charset="0"/>
            </a:endParaRPr>
          </a:p>
        </p:txBody>
      </p:sp>
      <p:sp>
        <p:nvSpPr>
          <p:cNvPr id="41988" name="WordArt 8"/>
          <p:cNvSpPr>
            <a:spLocks noChangeArrowheads="1" noChangeShapeType="1" noTextEdit="1"/>
          </p:cNvSpPr>
          <p:nvPr/>
        </p:nvSpPr>
        <p:spPr bwMode="auto">
          <a:xfrm>
            <a:off x="2747963" y="1112838"/>
            <a:ext cx="2592387" cy="300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800" b="1" i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OCR A Extended"/>
              </a:rPr>
              <a:t>Puerta</a:t>
            </a:r>
          </a:p>
        </p:txBody>
      </p:sp>
      <p:sp>
        <p:nvSpPr>
          <p:cNvPr id="41989" name="Text Box 9"/>
          <p:cNvSpPr txBox="1">
            <a:spLocks noChangeArrowheads="1"/>
          </p:cNvSpPr>
          <p:nvPr/>
        </p:nvSpPr>
        <p:spPr bwMode="auto">
          <a:xfrm>
            <a:off x="2171700" y="1806575"/>
            <a:ext cx="4224338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Que deben mantenerse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abiertas durante la </a:t>
            </a:r>
            <a:endParaRPr lang="es-ES">
              <a:latin typeface="Verdana" pitchFamily="34" charset="0"/>
            </a:endParaRPr>
          </a:p>
        </p:txBody>
      </p:sp>
      <p:sp>
        <p:nvSpPr>
          <p:cNvPr id="41990" name="WordArt 10"/>
          <p:cNvSpPr>
            <a:spLocks noChangeArrowheads="1" noChangeShapeType="1" noTextEdit="1"/>
          </p:cNvSpPr>
          <p:nvPr/>
        </p:nvSpPr>
        <p:spPr bwMode="auto">
          <a:xfrm>
            <a:off x="1690688" y="2746375"/>
            <a:ext cx="5499100" cy="322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200" b="1" i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OCR A Extended"/>
              </a:rPr>
              <a:t>Demostración</a:t>
            </a:r>
          </a:p>
        </p:txBody>
      </p:sp>
      <p:pic>
        <p:nvPicPr>
          <p:cNvPr id="41991" name="Picture 11" descr="HOMBRECAMINANDO52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66950" y="3600450"/>
            <a:ext cx="5041900" cy="2924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WordArt 2"/>
          <p:cNvSpPr>
            <a:spLocks noChangeArrowheads="1" noChangeShapeType="1" noTextEdit="1"/>
          </p:cNvSpPr>
          <p:nvPr/>
        </p:nvSpPr>
        <p:spPr bwMode="auto">
          <a:xfrm>
            <a:off x="731838" y="296863"/>
            <a:ext cx="3648075" cy="37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DEMOSTRACION</a:t>
            </a:r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4476750" y="404813"/>
            <a:ext cx="18240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Quinto Paso</a:t>
            </a:r>
            <a:endParaRPr lang="es-E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ench Script MT" pitchFamily="66" charset="0"/>
            </a:endParaRPr>
          </a:p>
        </p:txBody>
      </p:sp>
      <p:sp>
        <p:nvSpPr>
          <p:cNvPr id="43012" name="WordArt 4"/>
          <p:cNvSpPr>
            <a:spLocks noChangeArrowheads="1" noChangeShapeType="1" noTextEdit="1"/>
          </p:cNvSpPr>
          <p:nvPr/>
        </p:nvSpPr>
        <p:spPr bwMode="auto">
          <a:xfrm>
            <a:off x="827088" y="836613"/>
            <a:ext cx="3168650" cy="517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800" b="1" i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Myriad Condensed Web"/>
              </a:rPr>
              <a:t>PASOS de la</a:t>
            </a:r>
          </a:p>
          <a:p>
            <a:pPr algn="ctr"/>
            <a:r>
              <a:rPr lang="es-ES" sz="2800" b="1" i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Myriad Condensed Web"/>
              </a:rPr>
              <a:t>PERSUASIÓN</a:t>
            </a:r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922338" y="2455863"/>
            <a:ext cx="7200900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25000"/>
              </a:lnSpc>
              <a:buFontTx/>
              <a:buAutoNum type="arabicPeriod"/>
              <a:defRPr/>
            </a:pPr>
            <a:r>
              <a:rPr lang="es-MX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ript MT Bold" pitchFamily="66" charset="0"/>
              </a:rPr>
              <a:t>Ganar la confianza y la simpatía.</a:t>
            </a:r>
          </a:p>
          <a:p>
            <a:pPr marL="342900" indent="-342900">
              <a:lnSpc>
                <a:spcPct val="125000"/>
              </a:lnSpc>
              <a:buFontTx/>
              <a:buAutoNum type="arabicPeriod"/>
              <a:defRPr/>
            </a:pPr>
            <a:r>
              <a:rPr lang="es-MX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ript MT Bold" pitchFamily="66" charset="0"/>
              </a:rPr>
              <a:t>Llamar la atención</a:t>
            </a:r>
          </a:p>
          <a:p>
            <a:pPr marL="342900" indent="-342900">
              <a:lnSpc>
                <a:spcPct val="125000"/>
              </a:lnSpc>
              <a:buFontTx/>
              <a:buAutoNum type="arabicPeriod"/>
              <a:defRPr/>
            </a:pPr>
            <a:r>
              <a:rPr lang="es-MX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ript MT Bold" pitchFamily="66" charset="0"/>
              </a:rPr>
              <a:t>Despertar el interés.</a:t>
            </a:r>
          </a:p>
          <a:p>
            <a:pPr marL="342900" indent="-342900">
              <a:lnSpc>
                <a:spcPct val="125000"/>
              </a:lnSpc>
              <a:buFontTx/>
              <a:buAutoNum type="arabicPeriod"/>
              <a:defRPr/>
            </a:pPr>
            <a:r>
              <a:rPr lang="es-MX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ript MT Bold" pitchFamily="66" charset="0"/>
              </a:rPr>
              <a:t>Avivar el deseo.</a:t>
            </a:r>
          </a:p>
          <a:p>
            <a:pPr marL="342900" indent="-342900">
              <a:lnSpc>
                <a:spcPct val="125000"/>
              </a:lnSpc>
              <a:buFontTx/>
              <a:buAutoNum type="arabicPeriod"/>
              <a:defRPr/>
            </a:pPr>
            <a:r>
              <a:rPr lang="es-MX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ript MT Bold" pitchFamily="66" charset="0"/>
              </a:rPr>
              <a:t>Llevar a la convicción.</a:t>
            </a:r>
          </a:p>
          <a:p>
            <a:pPr marL="342900" indent="-342900">
              <a:lnSpc>
                <a:spcPct val="125000"/>
              </a:lnSpc>
              <a:buFontTx/>
              <a:buAutoNum type="arabicPeriod"/>
              <a:defRPr/>
            </a:pPr>
            <a:r>
              <a:rPr lang="es-MX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ript MT Bold" pitchFamily="66" charset="0"/>
              </a:rPr>
              <a:t>Lograr la persuasión.</a:t>
            </a:r>
          </a:p>
          <a:p>
            <a:pPr marL="342900" indent="-342900">
              <a:lnSpc>
                <a:spcPct val="125000"/>
              </a:lnSpc>
              <a:buFontTx/>
              <a:buAutoNum type="arabicPeriod"/>
              <a:defRPr/>
            </a:pPr>
            <a:r>
              <a:rPr lang="es-MX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ript MT Bold" pitchFamily="66" charset="0"/>
              </a:rPr>
              <a:t>Inducir a la acción.</a:t>
            </a:r>
            <a:endParaRPr lang="es-ES" sz="32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cript MT Bold" pitchFamily="66" charset="0"/>
            </a:endParaRPr>
          </a:p>
        </p:txBody>
      </p:sp>
      <p:pic>
        <p:nvPicPr>
          <p:cNvPr id="43014" name="Picture 8" descr="PISADAS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91288" y="260350"/>
            <a:ext cx="1698625" cy="21605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731838" y="296863"/>
            <a:ext cx="3648075" cy="37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DEMOSTRACION</a:t>
            </a:r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4476750" y="404813"/>
            <a:ext cx="18240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Quinto Paso</a:t>
            </a:r>
            <a:endParaRPr lang="es-E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ench Script MT" pitchFamily="66" charset="0"/>
            </a:endParaRPr>
          </a:p>
        </p:txBody>
      </p:sp>
      <p:sp>
        <p:nvSpPr>
          <p:cNvPr id="44036" name="WordArt 4"/>
          <p:cNvSpPr>
            <a:spLocks noChangeArrowheads="1" noChangeShapeType="1" noTextEdit="1"/>
          </p:cNvSpPr>
          <p:nvPr/>
        </p:nvSpPr>
        <p:spPr bwMode="auto">
          <a:xfrm>
            <a:off x="539750" y="1431925"/>
            <a:ext cx="7872413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800" b="1" i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Myriad Condensed Web"/>
              </a:rPr>
              <a:t>FRASE       MENCIONA    APELA     DESPIERTA    LOGRA</a:t>
            </a:r>
          </a:p>
        </p:txBody>
      </p:sp>
      <p:sp>
        <p:nvSpPr>
          <p:cNvPr id="44037" name="AutoShape 6"/>
          <p:cNvSpPr>
            <a:spLocks noChangeArrowheads="1"/>
          </p:cNvSpPr>
          <p:nvPr/>
        </p:nvSpPr>
        <p:spPr bwMode="auto">
          <a:xfrm rot="5400000">
            <a:off x="583407" y="1445419"/>
            <a:ext cx="487362" cy="1536700"/>
          </a:xfrm>
          <a:prstGeom prst="upArrowCallout">
            <a:avLst>
              <a:gd name="adj1" fmla="val 25000"/>
              <a:gd name="adj2" fmla="val 25000"/>
              <a:gd name="adj3" fmla="val 52552"/>
              <a:gd name="adj4" fmla="val 6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4038" name="WordArt 7"/>
          <p:cNvSpPr>
            <a:spLocks noChangeArrowheads="1" noChangeShapeType="1" noTextEdit="1"/>
          </p:cNvSpPr>
          <p:nvPr/>
        </p:nvSpPr>
        <p:spPr bwMode="auto">
          <a:xfrm>
            <a:off x="217488" y="2079625"/>
            <a:ext cx="609600" cy="234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F.C.</a:t>
            </a:r>
          </a:p>
        </p:txBody>
      </p:sp>
      <p:sp>
        <p:nvSpPr>
          <p:cNvPr id="44039" name="AutoShape 8"/>
          <p:cNvSpPr>
            <a:spLocks noChangeArrowheads="1"/>
          </p:cNvSpPr>
          <p:nvPr/>
        </p:nvSpPr>
        <p:spPr bwMode="auto">
          <a:xfrm rot="5400000">
            <a:off x="583407" y="2147094"/>
            <a:ext cx="487362" cy="1536700"/>
          </a:xfrm>
          <a:prstGeom prst="upArrowCallout">
            <a:avLst>
              <a:gd name="adj1" fmla="val 25000"/>
              <a:gd name="adj2" fmla="val 25000"/>
              <a:gd name="adj3" fmla="val 52552"/>
              <a:gd name="adj4" fmla="val 6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4040" name="AutoShape 9"/>
          <p:cNvSpPr>
            <a:spLocks noChangeArrowheads="1"/>
          </p:cNvSpPr>
          <p:nvPr/>
        </p:nvSpPr>
        <p:spPr bwMode="auto">
          <a:xfrm rot="5400000">
            <a:off x="583406" y="2796382"/>
            <a:ext cx="487363" cy="1536700"/>
          </a:xfrm>
          <a:prstGeom prst="upArrowCallout">
            <a:avLst>
              <a:gd name="adj1" fmla="val 25000"/>
              <a:gd name="adj2" fmla="val 25000"/>
              <a:gd name="adj3" fmla="val 52552"/>
              <a:gd name="adj4" fmla="val 6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4041" name="AutoShape 10"/>
          <p:cNvSpPr>
            <a:spLocks noChangeArrowheads="1"/>
          </p:cNvSpPr>
          <p:nvPr/>
        </p:nvSpPr>
        <p:spPr bwMode="auto">
          <a:xfrm rot="5400000">
            <a:off x="584200" y="3444876"/>
            <a:ext cx="485775" cy="1536700"/>
          </a:xfrm>
          <a:prstGeom prst="upArrowCallout">
            <a:avLst>
              <a:gd name="adj1" fmla="val 25000"/>
              <a:gd name="adj2" fmla="val 25000"/>
              <a:gd name="adj3" fmla="val 52723"/>
              <a:gd name="adj4" fmla="val 6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4042" name="WordArt 11"/>
          <p:cNvSpPr>
            <a:spLocks noChangeArrowheads="1" noChangeShapeType="1" noTextEdit="1"/>
          </p:cNvSpPr>
          <p:nvPr/>
        </p:nvSpPr>
        <p:spPr bwMode="auto">
          <a:xfrm>
            <a:off x="252413" y="2814638"/>
            <a:ext cx="609600" cy="236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F.I.</a:t>
            </a:r>
          </a:p>
        </p:txBody>
      </p:sp>
      <p:sp>
        <p:nvSpPr>
          <p:cNvPr id="44043" name="WordArt 12"/>
          <p:cNvSpPr>
            <a:spLocks noChangeArrowheads="1" noChangeShapeType="1" noTextEdit="1"/>
          </p:cNvSpPr>
          <p:nvPr/>
        </p:nvSpPr>
        <p:spPr bwMode="auto">
          <a:xfrm>
            <a:off x="252413" y="3429000"/>
            <a:ext cx="609600" cy="236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F.A.</a:t>
            </a:r>
          </a:p>
        </p:txBody>
      </p:sp>
      <p:sp>
        <p:nvSpPr>
          <p:cNvPr id="44044" name="WordArt 13"/>
          <p:cNvSpPr>
            <a:spLocks noChangeArrowheads="1" noChangeShapeType="1" noTextEdit="1"/>
          </p:cNvSpPr>
          <p:nvPr/>
        </p:nvSpPr>
        <p:spPr bwMode="auto">
          <a:xfrm>
            <a:off x="252413" y="4076700"/>
            <a:ext cx="609600" cy="236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F.B.</a:t>
            </a:r>
          </a:p>
        </p:txBody>
      </p:sp>
      <p:sp>
        <p:nvSpPr>
          <p:cNvPr id="44045" name="AutoShape 14"/>
          <p:cNvSpPr>
            <a:spLocks noChangeArrowheads="1"/>
          </p:cNvSpPr>
          <p:nvPr/>
        </p:nvSpPr>
        <p:spPr bwMode="auto">
          <a:xfrm rot="5400000">
            <a:off x="583407" y="4039394"/>
            <a:ext cx="487362" cy="1536700"/>
          </a:xfrm>
          <a:prstGeom prst="upArrowCallout">
            <a:avLst>
              <a:gd name="adj1" fmla="val 25000"/>
              <a:gd name="adj2" fmla="val 25000"/>
              <a:gd name="adj3" fmla="val 52552"/>
              <a:gd name="adj4" fmla="val 6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4046" name="AutoShape 15"/>
          <p:cNvSpPr>
            <a:spLocks noChangeArrowheads="1"/>
          </p:cNvSpPr>
          <p:nvPr/>
        </p:nvSpPr>
        <p:spPr bwMode="auto">
          <a:xfrm rot="5400000">
            <a:off x="583407" y="4633119"/>
            <a:ext cx="487362" cy="1536700"/>
          </a:xfrm>
          <a:prstGeom prst="upArrowCallout">
            <a:avLst>
              <a:gd name="adj1" fmla="val 25000"/>
              <a:gd name="adj2" fmla="val 25000"/>
              <a:gd name="adj3" fmla="val 52552"/>
              <a:gd name="adj4" fmla="val 6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4047" name="AutoShape 16"/>
          <p:cNvSpPr>
            <a:spLocks noChangeArrowheads="1"/>
          </p:cNvSpPr>
          <p:nvPr/>
        </p:nvSpPr>
        <p:spPr bwMode="auto">
          <a:xfrm rot="5400000">
            <a:off x="583407" y="5172869"/>
            <a:ext cx="487362" cy="1536700"/>
          </a:xfrm>
          <a:prstGeom prst="upArrowCallout">
            <a:avLst>
              <a:gd name="adj1" fmla="val 25000"/>
              <a:gd name="adj2" fmla="val 25000"/>
              <a:gd name="adj3" fmla="val 52552"/>
              <a:gd name="adj4" fmla="val 6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4048" name="WordArt 17"/>
          <p:cNvSpPr>
            <a:spLocks noChangeArrowheads="1" noChangeShapeType="1" noTextEdit="1"/>
          </p:cNvSpPr>
          <p:nvPr/>
        </p:nvSpPr>
        <p:spPr bwMode="auto">
          <a:xfrm>
            <a:off x="252413" y="4651375"/>
            <a:ext cx="609600" cy="236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F.R.</a:t>
            </a:r>
          </a:p>
        </p:txBody>
      </p:sp>
      <p:sp>
        <p:nvSpPr>
          <p:cNvPr id="44049" name="WordArt 18"/>
          <p:cNvSpPr>
            <a:spLocks noChangeArrowheads="1" noChangeShapeType="1" noTextEdit="1"/>
          </p:cNvSpPr>
          <p:nvPr/>
        </p:nvSpPr>
        <p:spPr bwMode="auto">
          <a:xfrm>
            <a:off x="252413" y="5265738"/>
            <a:ext cx="609600" cy="234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F.E.</a:t>
            </a:r>
          </a:p>
        </p:txBody>
      </p:sp>
      <p:sp>
        <p:nvSpPr>
          <p:cNvPr id="44050" name="WordArt 19"/>
          <p:cNvSpPr>
            <a:spLocks noChangeArrowheads="1" noChangeShapeType="1" noTextEdit="1"/>
          </p:cNvSpPr>
          <p:nvPr/>
        </p:nvSpPr>
        <p:spPr bwMode="auto">
          <a:xfrm>
            <a:off x="182563" y="5805488"/>
            <a:ext cx="838200" cy="214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F.D.P.</a:t>
            </a:r>
          </a:p>
        </p:txBody>
      </p:sp>
      <p:sp>
        <p:nvSpPr>
          <p:cNvPr id="44051" name="AutoShape 20"/>
          <p:cNvSpPr>
            <a:spLocks noChangeArrowheads="1"/>
          </p:cNvSpPr>
          <p:nvPr/>
        </p:nvSpPr>
        <p:spPr bwMode="auto">
          <a:xfrm>
            <a:off x="1884363" y="1917700"/>
            <a:ext cx="1919287" cy="539750"/>
          </a:xfrm>
          <a:prstGeom prst="rightArrow">
            <a:avLst>
              <a:gd name="adj1" fmla="val 50000"/>
              <a:gd name="adj2" fmla="val 8889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4052" name="WordArt 21"/>
          <p:cNvSpPr>
            <a:spLocks noChangeArrowheads="1" noChangeShapeType="1" noTextEdit="1"/>
          </p:cNvSpPr>
          <p:nvPr/>
        </p:nvSpPr>
        <p:spPr bwMode="auto">
          <a:xfrm>
            <a:off x="2171700" y="2079625"/>
            <a:ext cx="850900" cy="163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Valores</a:t>
            </a:r>
          </a:p>
        </p:txBody>
      </p:sp>
      <p:sp>
        <p:nvSpPr>
          <p:cNvPr id="44053" name="AutoShape 22"/>
          <p:cNvSpPr>
            <a:spLocks noChangeArrowheads="1"/>
          </p:cNvSpPr>
          <p:nvPr/>
        </p:nvSpPr>
        <p:spPr bwMode="auto">
          <a:xfrm>
            <a:off x="1884363" y="2565400"/>
            <a:ext cx="1919287" cy="539750"/>
          </a:xfrm>
          <a:prstGeom prst="rightArrow">
            <a:avLst>
              <a:gd name="adj1" fmla="val 50000"/>
              <a:gd name="adj2" fmla="val 8889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4054" name="WordArt 23"/>
          <p:cNvSpPr>
            <a:spLocks noChangeArrowheads="1" noChangeShapeType="1" noTextEdit="1"/>
          </p:cNvSpPr>
          <p:nvPr/>
        </p:nvSpPr>
        <p:spPr bwMode="auto">
          <a:xfrm>
            <a:off x="2171700" y="2779713"/>
            <a:ext cx="850900" cy="163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Peligros</a:t>
            </a:r>
          </a:p>
        </p:txBody>
      </p:sp>
      <p:sp>
        <p:nvSpPr>
          <p:cNvPr id="44055" name="AutoShape 24"/>
          <p:cNvSpPr>
            <a:spLocks noChangeArrowheads="1"/>
          </p:cNvSpPr>
          <p:nvPr/>
        </p:nvSpPr>
        <p:spPr bwMode="auto">
          <a:xfrm>
            <a:off x="1884363" y="3213100"/>
            <a:ext cx="1919287" cy="541338"/>
          </a:xfrm>
          <a:prstGeom prst="rightArrow">
            <a:avLst>
              <a:gd name="adj1" fmla="val 50000"/>
              <a:gd name="adj2" fmla="val 8863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4056" name="WordArt 25"/>
          <p:cNvSpPr>
            <a:spLocks noChangeArrowheads="1" noChangeShapeType="1" noTextEdit="1"/>
          </p:cNvSpPr>
          <p:nvPr/>
        </p:nvSpPr>
        <p:spPr bwMode="auto">
          <a:xfrm>
            <a:off x="2171700" y="3375025"/>
            <a:ext cx="850900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Problemas</a:t>
            </a:r>
          </a:p>
        </p:txBody>
      </p:sp>
      <p:sp>
        <p:nvSpPr>
          <p:cNvPr id="44057" name="AutoShape 26"/>
          <p:cNvSpPr>
            <a:spLocks noChangeArrowheads="1"/>
          </p:cNvSpPr>
          <p:nvPr/>
        </p:nvSpPr>
        <p:spPr bwMode="auto">
          <a:xfrm>
            <a:off x="1884363" y="3914775"/>
            <a:ext cx="1919287" cy="541338"/>
          </a:xfrm>
          <a:prstGeom prst="rightArrow">
            <a:avLst>
              <a:gd name="adj1" fmla="val 50000"/>
              <a:gd name="adj2" fmla="val 8863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4058" name="WordArt 27"/>
          <p:cNvSpPr>
            <a:spLocks noChangeArrowheads="1" noChangeShapeType="1" noTextEdit="1"/>
          </p:cNvSpPr>
          <p:nvPr/>
        </p:nvSpPr>
        <p:spPr bwMode="auto">
          <a:xfrm>
            <a:off x="2171700" y="4076700"/>
            <a:ext cx="850900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Beneficios</a:t>
            </a:r>
          </a:p>
        </p:txBody>
      </p:sp>
      <p:sp>
        <p:nvSpPr>
          <p:cNvPr id="44059" name="AutoShape 28"/>
          <p:cNvSpPr>
            <a:spLocks noChangeArrowheads="1"/>
          </p:cNvSpPr>
          <p:nvPr/>
        </p:nvSpPr>
        <p:spPr bwMode="auto">
          <a:xfrm>
            <a:off x="1884363" y="4508500"/>
            <a:ext cx="1919287" cy="541338"/>
          </a:xfrm>
          <a:prstGeom prst="rightArrow">
            <a:avLst>
              <a:gd name="adj1" fmla="val 50000"/>
              <a:gd name="adj2" fmla="val 8863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4060" name="WordArt 29"/>
          <p:cNvSpPr>
            <a:spLocks noChangeArrowheads="1" noChangeShapeType="1" noTextEdit="1"/>
          </p:cNvSpPr>
          <p:nvPr/>
        </p:nvSpPr>
        <p:spPr bwMode="auto">
          <a:xfrm>
            <a:off x="1979613" y="4670425"/>
            <a:ext cx="1346200" cy="204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Necesidades y</a:t>
            </a:r>
          </a:p>
          <a:p>
            <a:pPr algn="ctr"/>
            <a:r>
              <a:rPr lang="es-E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soluciones</a:t>
            </a:r>
          </a:p>
        </p:txBody>
      </p:sp>
      <p:sp>
        <p:nvSpPr>
          <p:cNvPr id="44061" name="AutoShape 30"/>
          <p:cNvSpPr>
            <a:spLocks noChangeArrowheads="1"/>
          </p:cNvSpPr>
          <p:nvPr/>
        </p:nvSpPr>
        <p:spPr bwMode="auto">
          <a:xfrm>
            <a:off x="1884363" y="5103813"/>
            <a:ext cx="1919287" cy="539750"/>
          </a:xfrm>
          <a:prstGeom prst="rightArrow">
            <a:avLst>
              <a:gd name="adj1" fmla="val 50000"/>
              <a:gd name="adj2" fmla="val 8889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4062" name="WordArt 31"/>
          <p:cNvSpPr>
            <a:spLocks noChangeArrowheads="1" noChangeShapeType="1" noTextEdit="1"/>
          </p:cNvSpPr>
          <p:nvPr/>
        </p:nvSpPr>
        <p:spPr bwMode="auto">
          <a:xfrm>
            <a:off x="1979613" y="5265738"/>
            <a:ext cx="10414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Vivencias y</a:t>
            </a:r>
          </a:p>
          <a:p>
            <a:pPr algn="ctr"/>
            <a:r>
              <a:rPr lang="es-E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anhelos</a:t>
            </a:r>
          </a:p>
        </p:txBody>
      </p:sp>
      <p:sp>
        <p:nvSpPr>
          <p:cNvPr id="44063" name="AutoShape 32"/>
          <p:cNvSpPr>
            <a:spLocks noChangeArrowheads="1"/>
          </p:cNvSpPr>
          <p:nvPr/>
        </p:nvSpPr>
        <p:spPr bwMode="auto">
          <a:xfrm>
            <a:off x="1884363" y="5751513"/>
            <a:ext cx="1919287" cy="539750"/>
          </a:xfrm>
          <a:prstGeom prst="rightArrow">
            <a:avLst>
              <a:gd name="adj1" fmla="val 50000"/>
              <a:gd name="adj2" fmla="val 8889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4064" name="WordArt 33"/>
          <p:cNvSpPr>
            <a:spLocks noChangeArrowheads="1" noChangeShapeType="1" noTextEdit="1"/>
          </p:cNvSpPr>
          <p:nvPr/>
        </p:nvSpPr>
        <p:spPr bwMode="auto">
          <a:xfrm>
            <a:off x="2076450" y="5965825"/>
            <a:ext cx="850900" cy="163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Opciones</a:t>
            </a:r>
          </a:p>
        </p:txBody>
      </p:sp>
      <p:sp>
        <p:nvSpPr>
          <p:cNvPr id="44065" name="AutoShape 34"/>
          <p:cNvSpPr>
            <a:spLocks noChangeArrowheads="1"/>
          </p:cNvSpPr>
          <p:nvPr/>
        </p:nvSpPr>
        <p:spPr bwMode="auto">
          <a:xfrm>
            <a:off x="3995738" y="1917700"/>
            <a:ext cx="1441450" cy="539750"/>
          </a:xfrm>
          <a:prstGeom prst="rightArrow">
            <a:avLst>
              <a:gd name="adj1" fmla="val 50000"/>
              <a:gd name="adj2" fmla="val 6676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4066" name="WordArt 35"/>
          <p:cNvSpPr>
            <a:spLocks noChangeArrowheads="1" noChangeShapeType="1" noTextEdit="1"/>
          </p:cNvSpPr>
          <p:nvPr/>
        </p:nvSpPr>
        <p:spPr bwMode="auto">
          <a:xfrm>
            <a:off x="7354888" y="1917700"/>
            <a:ext cx="1344612" cy="606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9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La confianza</a:t>
            </a:r>
          </a:p>
          <a:p>
            <a:pPr algn="ctr"/>
            <a:r>
              <a:rPr lang="es-ES" sz="9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el afecto</a:t>
            </a:r>
          </a:p>
          <a:p>
            <a:pPr algn="ctr"/>
            <a:r>
              <a:rPr lang="es-ES" sz="9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el aprecio</a:t>
            </a:r>
          </a:p>
          <a:p>
            <a:pPr algn="ctr"/>
            <a:r>
              <a:rPr lang="es-ES" sz="9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el respeto</a:t>
            </a:r>
          </a:p>
          <a:p>
            <a:pPr algn="ctr"/>
            <a:r>
              <a:rPr lang="es-ES" sz="9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el cariño</a:t>
            </a:r>
          </a:p>
        </p:txBody>
      </p:sp>
      <p:sp>
        <p:nvSpPr>
          <p:cNvPr id="44067" name="WordArt 36"/>
          <p:cNvSpPr>
            <a:spLocks noChangeArrowheads="1" noChangeShapeType="1" noTextEdit="1"/>
          </p:cNvSpPr>
          <p:nvPr/>
        </p:nvSpPr>
        <p:spPr bwMode="auto">
          <a:xfrm>
            <a:off x="4297363" y="2130425"/>
            <a:ext cx="850900" cy="163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Elogio</a:t>
            </a:r>
          </a:p>
        </p:txBody>
      </p:sp>
      <p:sp>
        <p:nvSpPr>
          <p:cNvPr id="44068" name="AutoShape 37"/>
          <p:cNvSpPr>
            <a:spLocks noChangeArrowheads="1"/>
          </p:cNvSpPr>
          <p:nvPr/>
        </p:nvSpPr>
        <p:spPr bwMode="auto">
          <a:xfrm>
            <a:off x="3995738" y="2565400"/>
            <a:ext cx="1441450" cy="539750"/>
          </a:xfrm>
          <a:prstGeom prst="rightArrow">
            <a:avLst>
              <a:gd name="adj1" fmla="val 50000"/>
              <a:gd name="adj2" fmla="val 6676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4069" name="WordArt 38"/>
          <p:cNvSpPr>
            <a:spLocks noChangeArrowheads="1" noChangeShapeType="1" noTextEdit="1"/>
          </p:cNvSpPr>
          <p:nvPr/>
        </p:nvSpPr>
        <p:spPr bwMode="auto">
          <a:xfrm>
            <a:off x="4202113" y="2778125"/>
            <a:ext cx="850900" cy="163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Intriga</a:t>
            </a:r>
          </a:p>
        </p:txBody>
      </p:sp>
      <p:sp>
        <p:nvSpPr>
          <p:cNvPr id="44070" name="AutoShape 39"/>
          <p:cNvSpPr>
            <a:spLocks noChangeArrowheads="1"/>
          </p:cNvSpPr>
          <p:nvPr/>
        </p:nvSpPr>
        <p:spPr bwMode="auto">
          <a:xfrm>
            <a:off x="3995738" y="3159125"/>
            <a:ext cx="1441450" cy="539750"/>
          </a:xfrm>
          <a:prstGeom prst="rightArrow">
            <a:avLst>
              <a:gd name="adj1" fmla="val 50000"/>
              <a:gd name="adj2" fmla="val 6676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4071" name="WordArt 40"/>
          <p:cNvSpPr>
            <a:spLocks noChangeArrowheads="1" noChangeShapeType="1" noTextEdit="1"/>
          </p:cNvSpPr>
          <p:nvPr/>
        </p:nvSpPr>
        <p:spPr bwMode="auto">
          <a:xfrm>
            <a:off x="4189413" y="3321050"/>
            <a:ext cx="850900" cy="163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Alarma</a:t>
            </a:r>
          </a:p>
        </p:txBody>
      </p:sp>
      <p:sp>
        <p:nvSpPr>
          <p:cNvPr id="44072" name="AutoShape 41"/>
          <p:cNvSpPr>
            <a:spLocks noChangeArrowheads="1"/>
          </p:cNvSpPr>
          <p:nvPr/>
        </p:nvSpPr>
        <p:spPr bwMode="auto">
          <a:xfrm>
            <a:off x="3995738" y="3914775"/>
            <a:ext cx="1441450" cy="541338"/>
          </a:xfrm>
          <a:prstGeom prst="rightArrow">
            <a:avLst>
              <a:gd name="adj1" fmla="val 50000"/>
              <a:gd name="adj2" fmla="val 6656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4073" name="WordArt 42"/>
          <p:cNvSpPr>
            <a:spLocks noChangeArrowheads="1" noChangeShapeType="1" noTextEdit="1"/>
          </p:cNvSpPr>
          <p:nvPr/>
        </p:nvSpPr>
        <p:spPr bwMode="auto">
          <a:xfrm>
            <a:off x="4202113" y="4127500"/>
            <a:ext cx="850900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Egoísmo</a:t>
            </a:r>
          </a:p>
        </p:txBody>
      </p:sp>
      <p:sp>
        <p:nvSpPr>
          <p:cNvPr id="44074" name="AutoShape 43"/>
          <p:cNvSpPr>
            <a:spLocks noChangeArrowheads="1"/>
          </p:cNvSpPr>
          <p:nvPr/>
        </p:nvSpPr>
        <p:spPr bwMode="auto">
          <a:xfrm>
            <a:off x="3995738" y="4508500"/>
            <a:ext cx="1441450" cy="541338"/>
          </a:xfrm>
          <a:prstGeom prst="rightArrow">
            <a:avLst>
              <a:gd name="adj1" fmla="val 50000"/>
              <a:gd name="adj2" fmla="val 6656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4075" name="WordArt 44"/>
          <p:cNvSpPr>
            <a:spLocks noChangeArrowheads="1" noChangeShapeType="1" noTextEdit="1"/>
          </p:cNvSpPr>
          <p:nvPr/>
        </p:nvSpPr>
        <p:spPr bwMode="auto">
          <a:xfrm>
            <a:off x="4189413" y="4670425"/>
            <a:ext cx="850900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 la razón</a:t>
            </a:r>
          </a:p>
        </p:txBody>
      </p:sp>
      <p:sp>
        <p:nvSpPr>
          <p:cNvPr id="44076" name="AutoShape 45"/>
          <p:cNvSpPr>
            <a:spLocks noChangeArrowheads="1"/>
          </p:cNvSpPr>
          <p:nvPr/>
        </p:nvSpPr>
        <p:spPr bwMode="auto">
          <a:xfrm>
            <a:off x="3995738" y="5103813"/>
            <a:ext cx="1441450" cy="539750"/>
          </a:xfrm>
          <a:prstGeom prst="rightArrow">
            <a:avLst>
              <a:gd name="adj1" fmla="val 50000"/>
              <a:gd name="adj2" fmla="val 6676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4077" name="WordArt 46"/>
          <p:cNvSpPr>
            <a:spLocks noChangeArrowheads="1" noChangeShapeType="1" noTextEdit="1"/>
          </p:cNvSpPr>
          <p:nvPr/>
        </p:nvSpPr>
        <p:spPr bwMode="auto">
          <a:xfrm>
            <a:off x="3995738" y="5238750"/>
            <a:ext cx="1066800" cy="242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9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 los </a:t>
            </a:r>
          </a:p>
          <a:p>
            <a:pPr algn="ctr"/>
            <a:r>
              <a:rPr lang="es-ES" sz="9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sentimientos</a:t>
            </a:r>
          </a:p>
        </p:txBody>
      </p:sp>
      <p:sp>
        <p:nvSpPr>
          <p:cNvPr id="44078" name="AutoShape 47"/>
          <p:cNvSpPr>
            <a:spLocks noChangeArrowheads="1"/>
          </p:cNvSpPr>
          <p:nvPr/>
        </p:nvSpPr>
        <p:spPr bwMode="auto">
          <a:xfrm>
            <a:off x="3995738" y="5751513"/>
            <a:ext cx="1441450" cy="539750"/>
          </a:xfrm>
          <a:prstGeom prst="rightArrow">
            <a:avLst>
              <a:gd name="adj1" fmla="val 50000"/>
              <a:gd name="adj2" fmla="val 6676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4079" name="WordArt 48"/>
          <p:cNvSpPr>
            <a:spLocks noChangeArrowheads="1" noChangeShapeType="1" noTextEdit="1"/>
          </p:cNvSpPr>
          <p:nvPr/>
        </p:nvSpPr>
        <p:spPr bwMode="auto">
          <a:xfrm>
            <a:off x="4051300" y="5964238"/>
            <a:ext cx="1193800" cy="128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 la voluntad</a:t>
            </a:r>
          </a:p>
        </p:txBody>
      </p:sp>
      <p:sp>
        <p:nvSpPr>
          <p:cNvPr id="44080" name="AutoShape 49"/>
          <p:cNvSpPr>
            <a:spLocks noChangeArrowheads="1"/>
          </p:cNvSpPr>
          <p:nvPr/>
        </p:nvSpPr>
        <p:spPr bwMode="auto">
          <a:xfrm>
            <a:off x="5626100" y="1917700"/>
            <a:ext cx="1441450" cy="539750"/>
          </a:xfrm>
          <a:prstGeom prst="rightArrow">
            <a:avLst>
              <a:gd name="adj1" fmla="val 50000"/>
              <a:gd name="adj2" fmla="val 6676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4081" name="WordArt 50"/>
          <p:cNvSpPr>
            <a:spLocks noChangeArrowheads="1" noChangeShapeType="1" noTextEdit="1"/>
          </p:cNvSpPr>
          <p:nvPr/>
        </p:nvSpPr>
        <p:spPr bwMode="auto">
          <a:xfrm>
            <a:off x="5627688" y="2079625"/>
            <a:ext cx="1193800" cy="217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Buenos</a:t>
            </a:r>
          </a:p>
          <a:p>
            <a:pPr algn="ctr"/>
            <a:r>
              <a:rPr lang="es-E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sentimientos</a:t>
            </a:r>
          </a:p>
        </p:txBody>
      </p:sp>
      <p:sp>
        <p:nvSpPr>
          <p:cNvPr id="44082" name="AutoShape 51"/>
          <p:cNvSpPr>
            <a:spLocks noChangeArrowheads="1"/>
          </p:cNvSpPr>
          <p:nvPr/>
        </p:nvSpPr>
        <p:spPr bwMode="auto">
          <a:xfrm>
            <a:off x="5627688" y="2565400"/>
            <a:ext cx="1441450" cy="539750"/>
          </a:xfrm>
          <a:prstGeom prst="rightArrow">
            <a:avLst>
              <a:gd name="adj1" fmla="val 50000"/>
              <a:gd name="adj2" fmla="val 6676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4083" name="WordArt 52"/>
          <p:cNvSpPr>
            <a:spLocks noChangeArrowheads="1" noChangeShapeType="1" noTextEdit="1"/>
          </p:cNvSpPr>
          <p:nvPr/>
        </p:nvSpPr>
        <p:spPr bwMode="auto">
          <a:xfrm>
            <a:off x="5627688" y="2760663"/>
            <a:ext cx="1244600" cy="128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La curiosidad</a:t>
            </a:r>
          </a:p>
        </p:txBody>
      </p:sp>
      <p:sp>
        <p:nvSpPr>
          <p:cNvPr id="44084" name="AutoShape 53"/>
          <p:cNvSpPr>
            <a:spLocks noChangeArrowheads="1"/>
          </p:cNvSpPr>
          <p:nvPr/>
        </p:nvSpPr>
        <p:spPr bwMode="auto">
          <a:xfrm>
            <a:off x="5627688" y="3159125"/>
            <a:ext cx="1441450" cy="539750"/>
          </a:xfrm>
          <a:prstGeom prst="rightArrow">
            <a:avLst>
              <a:gd name="adj1" fmla="val 50000"/>
              <a:gd name="adj2" fmla="val 6676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4085" name="WordArt 54"/>
          <p:cNvSpPr>
            <a:spLocks noChangeArrowheads="1" noChangeShapeType="1" noTextEdit="1"/>
          </p:cNvSpPr>
          <p:nvPr/>
        </p:nvSpPr>
        <p:spPr bwMode="auto">
          <a:xfrm>
            <a:off x="5722938" y="3321050"/>
            <a:ext cx="850900" cy="163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El temor</a:t>
            </a:r>
          </a:p>
        </p:txBody>
      </p:sp>
      <p:sp>
        <p:nvSpPr>
          <p:cNvPr id="44086" name="AutoShape 55"/>
          <p:cNvSpPr>
            <a:spLocks noChangeArrowheads="1"/>
          </p:cNvSpPr>
          <p:nvPr/>
        </p:nvSpPr>
        <p:spPr bwMode="auto">
          <a:xfrm>
            <a:off x="5627688" y="3860800"/>
            <a:ext cx="1441450" cy="539750"/>
          </a:xfrm>
          <a:prstGeom prst="rightArrow">
            <a:avLst>
              <a:gd name="adj1" fmla="val 50000"/>
              <a:gd name="adj2" fmla="val 6676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4087" name="WordArt 56"/>
          <p:cNvSpPr>
            <a:spLocks noChangeArrowheads="1" noChangeShapeType="1" noTextEdit="1"/>
          </p:cNvSpPr>
          <p:nvPr/>
        </p:nvSpPr>
        <p:spPr bwMode="auto">
          <a:xfrm>
            <a:off x="5722938" y="4073525"/>
            <a:ext cx="952500" cy="128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La codicia</a:t>
            </a:r>
          </a:p>
        </p:txBody>
      </p:sp>
      <p:sp>
        <p:nvSpPr>
          <p:cNvPr id="44088" name="AutoShape 57"/>
          <p:cNvSpPr>
            <a:spLocks noChangeArrowheads="1"/>
          </p:cNvSpPr>
          <p:nvPr/>
        </p:nvSpPr>
        <p:spPr bwMode="auto">
          <a:xfrm>
            <a:off x="5627688" y="4454525"/>
            <a:ext cx="1441450" cy="539750"/>
          </a:xfrm>
          <a:prstGeom prst="rightArrow">
            <a:avLst>
              <a:gd name="adj1" fmla="val 50000"/>
              <a:gd name="adj2" fmla="val 6676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4089" name="WordArt 58"/>
          <p:cNvSpPr>
            <a:spLocks noChangeArrowheads="1" noChangeShapeType="1" noTextEdit="1"/>
          </p:cNvSpPr>
          <p:nvPr/>
        </p:nvSpPr>
        <p:spPr bwMode="auto">
          <a:xfrm>
            <a:off x="5676900" y="4651375"/>
            <a:ext cx="1295400" cy="128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La conciencia</a:t>
            </a:r>
          </a:p>
        </p:txBody>
      </p:sp>
      <p:sp>
        <p:nvSpPr>
          <p:cNvPr id="44090" name="AutoShape 59"/>
          <p:cNvSpPr>
            <a:spLocks noChangeArrowheads="1"/>
          </p:cNvSpPr>
          <p:nvPr/>
        </p:nvSpPr>
        <p:spPr bwMode="auto">
          <a:xfrm>
            <a:off x="5627688" y="5048250"/>
            <a:ext cx="1441450" cy="541338"/>
          </a:xfrm>
          <a:prstGeom prst="rightArrow">
            <a:avLst>
              <a:gd name="adj1" fmla="val 50000"/>
              <a:gd name="adj2" fmla="val 6656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4091" name="WordArt 60"/>
          <p:cNvSpPr>
            <a:spLocks noChangeArrowheads="1" noChangeShapeType="1" noTextEdit="1"/>
          </p:cNvSpPr>
          <p:nvPr/>
        </p:nvSpPr>
        <p:spPr bwMode="auto">
          <a:xfrm>
            <a:off x="5708650" y="5207000"/>
            <a:ext cx="1168400" cy="220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9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Los recuerdos</a:t>
            </a:r>
          </a:p>
          <a:p>
            <a:pPr algn="ctr"/>
            <a:r>
              <a:rPr lang="es-ES" sz="9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el deseo</a:t>
            </a:r>
          </a:p>
        </p:txBody>
      </p:sp>
      <p:sp>
        <p:nvSpPr>
          <p:cNvPr id="44092" name="AutoShape 61"/>
          <p:cNvSpPr>
            <a:spLocks noChangeArrowheads="1"/>
          </p:cNvSpPr>
          <p:nvPr/>
        </p:nvSpPr>
        <p:spPr bwMode="auto">
          <a:xfrm>
            <a:off x="5627688" y="5751513"/>
            <a:ext cx="1441450" cy="539750"/>
          </a:xfrm>
          <a:prstGeom prst="rightArrow">
            <a:avLst>
              <a:gd name="adj1" fmla="val 50000"/>
              <a:gd name="adj2" fmla="val 6676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4093" name="WordArt 62"/>
          <p:cNvSpPr>
            <a:spLocks noChangeArrowheads="1" noChangeShapeType="1" noTextEdit="1"/>
          </p:cNvSpPr>
          <p:nvPr/>
        </p:nvSpPr>
        <p:spPr bwMode="auto">
          <a:xfrm>
            <a:off x="5722938" y="5964238"/>
            <a:ext cx="1054100" cy="128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La decisión</a:t>
            </a:r>
          </a:p>
        </p:txBody>
      </p:sp>
      <p:sp>
        <p:nvSpPr>
          <p:cNvPr id="44094" name="AutoShape 63"/>
          <p:cNvSpPr>
            <a:spLocks noChangeArrowheads="1"/>
          </p:cNvSpPr>
          <p:nvPr/>
        </p:nvSpPr>
        <p:spPr bwMode="auto">
          <a:xfrm>
            <a:off x="7259638" y="1917700"/>
            <a:ext cx="1439862" cy="6477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4095" name="WordArt 64"/>
          <p:cNvSpPr>
            <a:spLocks noChangeArrowheads="1" noChangeShapeType="1" noTextEdit="1"/>
          </p:cNvSpPr>
          <p:nvPr/>
        </p:nvSpPr>
        <p:spPr bwMode="auto">
          <a:xfrm>
            <a:off x="7354888" y="2727325"/>
            <a:ext cx="1249362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9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La atención</a:t>
            </a:r>
          </a:p>
        </p:txBody>
      </p:sp>
      <p:sp>
        <p:nvSpPr>
          <p:cNvPr id="44096" name="AutoShape 65"/>
          <p:cNvSpPr>
            <a:spLocks noChangeArrowheads="1"/>
          </p:cNvSpPr>
          <p:nvPr/>
        </p:nvSpPr>
        <p:spPr bwMode="auto">
          <a:xfrm>
            <a:off x="7259638" y="2619375"/>
            <a:ext cx="1439862" cy="4318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4097" name="WordArt 66"/>
          <p:cNvSpPr>
            <a:spLocks noChangeArrowheads="1" noChangeShapeType="1" noTextEdit="1"/>
          </p:cNvSpPr>
          <p:nvPr/>
        </p:nvSpPr>
        <p:spPr bwMode="auto">
          <a:xfrm>
            <a:off x="7354888" y="3322638"/>
            <a:ext cx="1249362" cy="214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9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El interés</a:t>
            </a:r>
          </a:p>
        </p:txBody>
      </p:sp>
      <p:sp>
        <p:nvSpPr>
          <p:cNvPr id="44098" name="AutoShape 67"/>
          <p:cNvSpPr>
            <a:spLocks noChangeArrowheads="1"/>
          </p:cNvSpPr>
          <p:nvPr/>
        </p:nvSpPr>
        <p:spPr bwMode="auto">
          <a:xfrm>
            <a:off x="7259638" y="3213100"/>
            <a:ext cx="1439862" cy="4318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4099" name="WordArt 68"/>
          <p:cNvSpPr>
            <a:spLocks noChangeArrowheads="1" noChangeShapeType="1" noTextEdit="1"/>
          </p:cNvSpPr>
          <p:nvPr/>
        </p:nvSpPr>
        <p:spPr bwMode="auto">
          <a:xfrm>
            <a:off x="7354888" y="4024313"/>
            <a:ext cx="1249362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9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El deseo</a:t>
            </a:r>
          </a:p>
        </p:txBody>
      </p:sp>
      <p:sp>
        <p:nvSpPr>
          <p:cNvPr id="44100" name="AutoShape 69"/>
          <p:cNvSpPr>
            <a:spLocks noChangeArrowheads="1"/>
          </p:cNvSpPr>
          <p:nvPr/>
        </p:nvSpPr>
        <p:spPr bwMode="auto">
          <a:xfrm>
            <a:off x="7259638" y="3916363"/>
            <a:ext cx="1439862" cy="430212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4101" name="WordArt 70"/>
          <p:cNvSpPr>
            <a:spLocks noChangeArrowheads="1" noChangeShapeType="1" noTextEdit="1"/>
          </p:cNvSpPr>
          <p:nvPr/>
        </p:nvSpPr>
        <p:spPr bwMode="auto">
          <a:xfrm>
            <a:off x="7354888" y="4618038"/>
            <a:ext cx="1249362" cy="214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9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La persuasion</a:t>
            </a:r>
          </a:p>
        </p:txBody>
      </p:sp>
      <p:sp>
        <p:nvSpPr>
          <p:cNvPr id="44102" name="AutoShape 71"/>
          <p:cNvSpPr>
            <a:spLocks noChangeArrowheads="1"/>
          </p:cNvSpPr>
          <p:nvPr/>
        </p:nvSpPr>
        <p:spPr bwMode="auto">
          <a:xfrm>
            <a:off x="7259638" y="4508500"/>
            <a:ext cx="1439862" cy="4318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4103" name="WordArt 72"/>
          <p:cNvSpPr>
            <a:spLocks noChangeArrowheads="1" noChangeShapeType="1" noTextEdit="1"/>
          </p:cNvSpPr>
          <p:nvPr/>
        </p:nvSpPr>
        <p:spPr bwMode="auto">
          <a:xfrm>
            <a:off x="7354888" y="5213350"/>
            <a:ext cx="1249362" cy="214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9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La convicción</a:t>
            </a:r>
          </a:p>
        </p:txBody>
      </p:sp>
      <p:sp>
        <p:nvSpPr>
          <p:cNvPr id="44104" name="AutoShape 73"/>
          <p:cNvSpPr>
            <a:spLocks noChangeArrowheads="1"/>
          </p:cNvSpPr>
          <p:nvPr/>
        </p:nvSpPr>
        <p:spPr bwMode="auto">
          <a:xfrm>
            <a:off x="7259638" y="5103813"/>
            <a:ext cx="1439862" cy="4318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4105" name="WordArt 74"/>
          <p:cNvSpPr>
            <a:spLocks noChangeArrowheads="1" noChangeShapeType="1" noTextEdit="1"/>
          </p:cNvSpPr>
          <p:nvPr/>
        </p:nvSpPr>
        <p:spPr bwMode="auto">
          <a:xfrm>
            <a:off x="7354888" y="5915025"/>
            <a:ext cx="1249362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9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La acción</a:t>
            </a:r>
          </a:p>
        </p:txBody>
      </p:sp>
      <p:sp>
        <p:nvSpPr>
          <p:cNvPr id="44106" name="AutoShape 75"/>
          <p:cNvSpPr>
            <a:spLocks noChangeArrowheads="1"/>
          </p:cNvSpPr>
          <p:nvPr/>
        </p:nvSpPr>
        <p:spPr bwMode="auto">
          <a:xfrm>
            <a:off x="7259638" y="5807075"/>
            <a:ext cx="1439862" cy="430213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sz="4000" b="1" smtClean="0"/>
              <a:t>PASOS   del  ARTE CRISTIANO   de   la VENTA</a:t>
            </a:r>
            <a:endParaRPr lang="es-ES" sz="4000" b="1" smtClean="0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5627688" y="2025650"/>
            <a:ext cx="32369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endParaRPr lang="es-MX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6011863" y="1646238"/>
            <a:ext cx="27828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s-MX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1er.</a:t>
            </a:r>
            <a:br>
              <a:rPr lang="es-MX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MX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Paso</a:t>
            </a:r>
            <a:endParaRPr lang="es-ES" sz="36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9" name="WordArt 6"/>
          <p:cNvSpPr>
            <a:spLocks noChangeArrowheads="1" noChangeShapeType="1" noTextEdit="1"/>
          </p:cNvSpPr>
          <p:nvPr/>
        </p:nvSpPr>
        <p:spPr bwMode="auto">
          <a:xfrm>
            <a:off x="731838" y="2565400"/>
            <a:ext cx="63373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/>
              </a:rPr>
              <a:t>PREPARACION</a:t>
            </a:r>
          </a:p>
        </p:txBody>
      </p:sp>
      <p:pic>
        <p:nvPicPr>
          <p:cNvPr id="6150" name="Picture 9" descr="HOMBRECAMINANDO53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44800" y="3213100"/>
            <a:ext cx="3551238" cy="35734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5"/>
          <p:cNvSpPr txBox="1">
            <a:spLocks noChangeArrowheads="1"/>
          </p:cNvSpPr>
          <p:nvPr/>
        </p:nvSpPr>
        <p:spPr bwMode="auto">
          <a:xfrm>
            <a:off x="1308100" y="1593850"/>
            <a:ext cx="652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>
              <a:latin typeface="Verdana" pitchFamily="34" charset="0"/>
            </a:endParaRPr>
          </a:p>
        </p:txBody>
      </p:sp>
      <p:sp>
        <p:nvSpPr>
          <p:cNvPr id="45059" name="Text Box 6"/>
          <p:cNvSpPr txBox="1">
            <a:spLocks noChangeArrowheads="1"/>
          </p:cNvSpPr>
          <p:nvPr/>
        </p:nvSpPr>
        <p:spPr bwMode="auto">
          <a:xfrm>
            <a:off x="827088" y="1538288"/>
            <a:ext cx="7296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>
              <a:latin typeface="Verdana" pitchFamily="34" charset="0"/>
            </a:endParaRPr>
          </a:p>
        </p:txBody>
      </p:sp>
      <p:sp>
        <p:nvSpPr>
          <p:cNvPr id="45060" name="WordArt 7"/>
          <p:cNvSpPr>
            <a:spLocks noChangeArrowheads="1" noChangeShapeType="1" noTextEdit="1"/>
          </p:cNvSpPr>
          <p:nvPr/>
        </p:nvSpPr>
        <p:spPr bwMode="auto">
          <a:xfrm rot="1032199">
            <a:off x="6972300" y="458788"/>
            <a:ext cx="800100" cy="1349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9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arrington"/>
              </a:rPr>
              <a:t>?</a:t>
            </a:r>
          </a:p>
        </p:txBody>
      </p:sp>
      <p:sp>
        <p:nvSpPr>
          <p:cNvPr id="45061" name="WordArt 8"/>
          <p:cNvSpPr>
            <a:spLocks noChangeArrowheads="1" noChangeShapeType="1" noTextEdit="1"/>
          </p:cNvSpPr>
          <p:nvPr/>
        </p:nvSpPr>
        <p:spPr bwMode="auto">
          <a:xfrm>
            <a:off x="2459038" y="728663"/>
            <a:ext cx="3733800" cy="917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Freestyle Script"/>
              </a:rPr>
              <a:t>Preguntas para </a:t>
            </a:r>
          </a:p>
          <a:p>
            <a:pPr algn="ctr"/>
            <a:r>
              <a:rPr lang="es-E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Freestyle Script"/>
              </a:rPr>
              <a:t>Reflexionar</a:t>
            </a:r>
          </a:p>
        </p:txBody>
      </p:sp>
      <p:sp>
        <p:nvSpPr>
          <p:cNvPr id="45062" name="WordArt 9"/>
          <p:cNvSpPr>
            <a:spLocks noChangeArrowheads="1" noChangeShapeType="1" noTextEdit="1"/>
          </p:cNvSpPr>
          <p:nvPr/>
        </p:nvSpPr>
        <p:spPr bwMode="auto">
          <a:xfrm rot="1032199">
            <a:off x="812800" y="511175"/>
            <a:ext cx="800100" cy="1349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9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arrington"/>
              </a:rPr>
              <a:t>¿</a:t>
            </a:r>
          </a:p>
        </p:txBody>
      </p:sp>
      <p:sp>
        <p:nvSpPr>
          <p:cNvPr id="45063" name="Text Box 10"/>
          <p:cNvSpPr txBox="1">
            <a:spLocks noChangeArrowheads="1"/>
          </p:cNvSpPr>
          <p:nvPr/>
        </p:nvSpPr>
        <p:spPr bwMode="auto">
          <a:xfrm>
            <a:off x="539750" y="1916113"/>
            <a:ext cx="8159750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1.- _____________________________________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     R 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2.- _____________________________________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     R ____________________________________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3.- _____________________________________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      R 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4.- _____________________________________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     R ____________________________________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5.- _____________________________________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     R 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6.- _____________________________________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     R ___________________________________</a:t>
            </a:r>
            <a:endParaRPr lang="es-ES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4889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s-MX" b="1" smtClean="0"/>
              <a:t>PASOS del ARTE</a:t>
            </a:r>
            <a:br>
              <a:rPr lang="es-MX" b="1" smtClean="0"/>
            </a:br>
            <a:r>
              <a:rPr lang="es-MX" b="1" smtClean="0"/>
              <a:t>CRISTIANO de la </a:t>
            </a:r>
            <a:br>
              <a:rPr lang="es-MX" b="1" smtClean="0"/>
            </a:br>
            <a:r>
              <a:rPr lang="es-MX" b="1" smtClean="0"/>
              <a:t>VENTA</a:t>
            </a:r>
            <a:endParaRPr lang="es-ES" b="1" smtClean="0"/>
          </a:p>
        </p:txBody>
      </p:sp>
      <p:sp>
        <p:nvSpPr>
          <p:cNvPr id="121865" name="Rectangle 9"/>
          <p:cNvSpPr>
            <a:spLocks noChangeArrowheads="1"/>
          </p:cNvSpPr>
          <p:nvPr/>
        </p:nvSpPr>
        <p:spPr bwMode="auto">
          <a:xfrm>
            <a:off x="6396038" y="1484313"/>
            <a:ext cx="2305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MX"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6t</a:t>
            </a:r>
            <a:r>
              <a:rPr lang="es-MX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o</a:t>
            </a:r>
            <a:r>
              <a:rPr lang="es-MX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.</a:t>
            </a:r>
            <a:r>
              <a:rPr lang="es-MX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 </a:t>
            </a:r>
            <a:r>
              <a:rPr lang="es-MX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Paso</a:t>
            </a:r>
            <a:endParaRPr lang="es-E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ench Script MT" pitchFamily="66" charset="0"/>
            </a:endParaRPr>
          </a:p>
        </p:txBody>
      </p:sp>
      <p:sp>
        <p:nvSpPr>
          <p:cNvPr id="46084" name="WordArt 10"/>
          <p:cNvSpPr>
            <a:spLocks noChangeArrowheads="1" noChangeShapeType="1" noTextEdit="1"/>
          </p:cNvSpPr>
          <p:nvPr/>
        </p:nvSpPr>
        <p:spPr bwMode="auto">
          <a:xfrm>
            <a:off x="1690688" y="2582863"/>
            <a:ext cx="546735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CIERRE</a:t>
            </a:r>
          </a:p>
        </p:txBody>
      </p:sp>
      <p:pic>
        <p:nvPicPr>
          <p:cNvPr id="46085" name="Picture 11" descr="HOMBRECAMINANDOVEINTICUATRO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66950" y="3716338"/>
            <a:ext cx="4418013" cy="31067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WordArt 5"/>
          <p:cNvSpPr>
            <a:spLocks noChangeArrowheads="1" noChangeShapeType="1" noTextEdit="1"/>
          </p:cNvSpPr>
          <p:nvPr/>
        </p:nvSpPr>
        <p:spPr bwMode="auto">
          <a:xfrm>
            <a:off x="731838" y="296863"/>
            <a:ext cx="2590800" cy="37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CIERRE</a:t>
            </a:r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3322638" y="404813"/>
            <a:ext cx="18256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Sexto Paso</a:t>
            </a:r>
            <a:endParaRPr lang="es-E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ench Script MT" pitchFamily="66" charset="0"/>
            </a:endParaRPr>
          </a:p>
        </p:txBody>
      </p:sp>
      <p:sp>
        <p:nvSpPr>
          <p:cNvPr id="47108" name="WordArt 7"/>
          <p:cNvSpPr>
            <a:spLocks noChangeArrowheads="1" noChangeShapeType="1" noTextEdit="1"/>
          </p:cNvSpPr>
          <p:nvPr/>
        </p:nvSpPr>
        <p:spPr bwMode="auto">
          <a:xfrm>
            <a:off x="1116013" y="1231900"/>
            <a:ext cx="5087937" cy="325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400" b="1" i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A. ¿Qué es el Cierre de la Venta?</a:t>
            </a:r>
          </a:p>
        </p:txBody>
      </p:sp>
      <p:sp>
        <p:nvSpPr>
          <p:cNvPr id="47109" name="Text Box 8"/>
          <p:cNvSpPr txBox="1">
            <a:spLocks noChangeArrowheads="1"/>
          </p:cNvSpPr>
          <p:nvPr/>
        </p:nvSpPr>
        <p:spPr bwMode="auto">
          <a:xfrm>
            <a:off x="922338" y="1593850"/>
            <a:ext cx="7200900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50000"/>
              </a:spcBef>
              <a:buFontTx/>
              <a:buAutoNum type="alphaLcParenR"/>
            </a:pPr>
            <a:r>
              <a:rPr lang="es-MX">
                <a:latin typeface="Verdana" pitchFamily="34" charset="0"/>
              </a:rPr>
              <a:t>Es la </a:t>
            </a:r>
            <a:r>
              <a:rPr lang="es-MX" u="sng">
                <a:latin typeface="Verdana" pitchFamily="34" charset="0"/>
              </a:rPr>
              <a:t>última parte</a:t>
            </a:r>
            <a:r>
              <a:rPr lang="es-MX">
                <a:latin typeface="Verdana" pitchFamily="34" charset="0"/>
              </a:rPr>
              <a:t>  de la entrevista.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Tx/>
              <a:buAutoNum type="alphaLcParenR"/>
            </a:pPr>
            <a:r>
              <a:rPr lang="es-MX">
                <a:latin typeface="Verdana" pitchFamily="34" charset="0"/>
              </a:rPr>
              <a:t>Es </a:t>
            </a:r>
            <a:r>
              <a:rPr lang="es-MX" u="sng">
                <a:latin typeface="Verdana" pitchFamily="34" charset="0"/>
              </a:rPr>
              <a:t>un conjunto</a:t>
            </a:r>
            <a:r>
              <a:rPr lang="es-MX">
                <a:latin typeface="Verdana" pitchFamily="34" charset="0"/>
              </a:rPr>
              <a:t> de palabras  que explica las  </a:t>
            </a:r>
            <a:r>
              <a:rPr lang="es-MX" u="sng">
                <a:latin typeface="Verdana" pitchFamily="34" charset="0"/>
              </a:rPr>
              <a:t>condiciones</a:t>
            </a:r>
            <a:r>
              <a:rPr lang="es-MX">
                <a:latin typeface="Verdana" pitchFamily="34" charset="0"/>
              </a:rPr>
              <a:t>  de un contrato,   </a:t>
            </a:r>
            <a:r>
              <a:rPr lang="es-MX" u="sng">
                <a:latin typeface="Verdana" pitchFamily="34" charset="0"/>
              </a:rPr>
              <a:t>venta</a:t>
            </a:r>
            <a:r>
              <a:rPr lang="es-MX">
                <a:latin typeface="Verdana" pitchFamily="34" charset="0"/>
              </a:rPr>
              <a:t>, acuerdo o </a:t>
            </a:r>
            <a:r>
              <a:rPr lang="es-MX" u="sng">
                <a:latin typeface="Verdana" pitchFamily="34" charset="0"/>
              </a:rPr>
              <a:t>negocio</a:t>
            </a:r>
            <a:r>
              <a:rPr lang="es-MX">
                <a:latin typeface="Verdana" pitchFamily="34" charset="0"/>
              </a:rPr>
              <a:t>,  entre dos personas o más.</a:t>
            </a:r>
            <a:endParaRPr lang="es-ES">
              <a:latin typeface="Verdana" pitchFamily="34" charset="0"/>
            </a:endParaRPr>
          </a:p>
        </p:txBody>
      </p:sp>
      <p:pic>
        <p:nvPicPr>
          <p:cNvPr id="47110" name="Picture 9" descr="GENTE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32138" y="3625850"/>
            <a:ext cx="2879725" cy="2898775"/>
          </a:xfr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2"/>
          <p:cNvSpPr>
            <a:spLocks noChangeArrowheads="1" noChangeShapeType="1" noTextEdit="1"/>
          </p:cNvSpPr>
          <p:nvPr/>
        </p:nvSpPr>
        <p:spPr bwMode="auto">
          <a:xfrm>
            <a:off x="731838" y="296863"/>
            <a:ext cx="2590800" cy="37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CIERRE</a:t>
            </a: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3322638" y="404813"/>
            <a:ext cx="18256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Sexto Paso</a:t>
            </a:r>
            <a:endParaRPr lang="es-E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ench Script MT" pitchFamily="66" charset="0"/>
            </a:endParaRPr>
          </a:p>
        </p:txBody>
      </p:sp>
      <p:sp>
        <p:nvSpPr>
          <p:cNvPr id="48132" name="WordArt 4"/>
          <p:cNvSpPr>
            <a:spLocks noChangeArrowheads="1" noChangeShapeType="1" noTextEdit="1"/>
          </p:cNvSpPr>
          <p:nvPr/>
        </p:nvSpPr>
        <p:spPr bwMode="auto">
          <a:xfrm>
            <a:off x="1116013" y="1158875"/>
            <a:ext cx="5087937" cy="325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400" b="1" i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B. Enemigos del Cierre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79388" y="1612900"/>
            <a:ext cx="72009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50000"/>
              </a:spcBef>
              <a:buFontTx/>
              <a:buAutoNum type="alphaLcParenR"/>
            </a:pPr>
            <a:r>
              <a:rPr lang="es-MX" sz="2400">
                <a:latin typeface="Verdana" pitchFamily="34" charset="0"/>
              </a:rPr>
              <a:t>Indecisión.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Tx/>
              <a:buAutoNum type="alphaLcParenR"/>
            </a:pPr>
            <a:r>
              <a:rPr lang="es-MX" sz="2400" u="sng">
                <a:latin typeface="Verdana" pitchFamily="34" charset="0"/>
              </a:rPr>
              <a:t>Complejos del colportor</a:t>
            </a:r>
            <a:r>
              <a:rPr lang="es-MX" sz="2400">
                <a:latin typeface="Verdana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Tx/>
              <a:buAutoNum type="alphaLcParenR"/>
            </a:pPr>
            <a:r>
              <a:rPr lang="es-MX" sz="2400" u="sng">
                <a:latin typeface="Verdana" pitchFamily="34" charset="0"/>
              </a:rPr>
              <a:t>Dudas del colportor</a:t>
            </a:r>
            <a:r>
              <a:rPr lang="es-MX" sz="2400">
                <a:latin typeface="Verdana" pitchFamily="34" charset="0"/>
              </a:rPr>
              <a:t>.               </a:t>
            </a:r>
            <a:r>
              <a:rPr lang="es-MX" sz="2400">
                <a:solidFill>
                  <a:schemeClr val="bg1"/>
                </a:solidFill>
                <a:latin typeface="Verdana" pitchFamily="34" charset="0"/>
              </a:rPr>
              <a:t>-                                                              -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Tx/>
              <a:buAutoNum type="alphaLcParenR"/>
            </a:pPr>
            <a:r>
              <a:rPr lang="es-MX" sz="2400">
                <a:latin typeface="Verdana" pitchFamily="34" charset="0"/>
              </a:rPr>
              <a:t>Falta de persuasión.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Tx/>
              <a:buAutoNum type="alphaLcParenR"/>
            </a:pPr>
            <a:r>
              <a:rPr lang="es-MX" sz="2400">
                <a:latin typeface="Verdana" pitchFamily="34" charset="0"/>
              </a:rPr>
              <a:t>Falta de convicción.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Tx/>
              <a:buAutoNum type="alphaLcParenR"/>
            </a:pPr>
            <a:r>
              <a:rPr lang="es-MX" sz="2400">
                <a:latin typeface="Verdana" pitchFamily="34" charset="0"/>
              </a:rPr>
              <a:t>No entendió ni comprendió </a:t>
            </a:r>
            <a:r>
              <a:rPr lang="es-MX" sz="2400" u="sng">
                <a:latin typeface="Verdana" pitchFamily="34" charset="0"/>
              </a:rPr>
              <a:t>el cliente</a:t>
            </a:r>
            <a:r>
              <a:rPr lang="es-MX" sz="2400">
                <a:latin typeface="Verdana" pitchFamily="34" charset="0"/>
              </a:rPr>
              <a:t>.</a:t>
            </a:r>
            <a:endParaRPr lang="es-ES" sz="2400">
              <a:latin typeface="Verdana" pitchFamily="34" charset="0"/>
            </a:endParaRPr>
          </a:p>
        </p:txBody>
      </p:sp>
      <p:sp>
        <p:nvSpPr>
          <p:cNvPr id="48134" name="AutoShape 6"/>
          <p:cNvSpPr>
            <a:spLocks noChangeArrowheads="1"/>
          </p:cNvSpPr>
          <p:nvPr/>
        </p:nvSpPr>
        <p:spPr bwMode="auto">
          <a:xfrm rot="-691223">
            <a:off x="6780213" y="1701800"/>
            <a:ext cx="1055687" cy="1565275"/>
          </a:xfrm>
          <a:prstGeom prst="curvedLeftArrow">
            <a:avLst>
              <a:gd name="adj1" fmla="val 29654"/>
              <a:gd name="adj2" fmla="val 59308"/>
              <a:gd name="adj3" fmla="val 33333"/>
            </a:avLst>
          </a:prstGeom>
          <a:solidFill>
            <a:schemeClr val="tx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 rot="-832215">
            <a:off x="6780213" y="3484563"/>
            <a:ext cx="1055687" cy="1565275"/>
          </a:xfrm>
          <a:prstGeom prst="curvedLeftArrow">
            <a:avLst>
              <a:gd name="adj1" fmla="val 29654"/>
              <a:gd name="adj2" fmla="val 59308"/>
              <a:gd name="adj3" fmla="val 33333"/>
            </a:avLst>
          </a:prstGeom>
          <a:solidFill>
            <a:schemeClr val="tx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8136" name="WordArt 8"/>
          <p:cNvSpPr>
            <a:spLocks noChangeArrowheads="1" noChangeShapeType="1" noTextEdit="1"/>
          </p:cNvSpPr>
          <p:nvPr/>
        </p:nvSpPr>
        <p:spPr bwMode="auto">
          <a:xfrm rot="4543497">
            <a:off x="6815932" y="1754981"/>
            <a:ext cx="1727200" cy="1274763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algn="ctr"/>
            <a:r>
              <a:rPr lang="es-ES" sz="2400" b="1" i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Del Colportor</a:t>
            </a:r>
          </a:p>
        </p:txBody>
      </p:sp>
      <p:sp>
        <p:nvSpPr>
          <p:cNvPr id="48137" name="WordArt 9"/>
          <p:cNvSpPr>
            <a:spLocks noChangeArrowheads="1" noChangeShapeType="1" noTextEdit="1"/>
          </p:cNvSpPr>
          <p:nvPr/>
        </p:nvSpPr>
        <p:spPr bwMode="auto">
          <a:xfrm rot="4543497">
            <a:off x="6841332" y="3493293"/>
            <a:ext cx="1727200" cy="1274763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algn="ctr"/>
            <a:r>
              <a:rPr lang="es-ES" sz="2400" b="1" i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Del Cliente</a:t>
            </a:r>
          </a:p>
        </p:txBody>
      </p:sp>
      <p:pic>
        <p:nvPicPr>
          <p:cNvPr id="48138" name="Picture 13" descr="EJECUTIVOSDOS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79838" y="2997200"/>
            <a:ext cx="2794000" cy="28082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WordArt 2"/>
          <p:cNvSpPr>
            <a:spLocks noChangeArrowheads="1" noChangeShapeType="1" noTextEdit="1"/>
          </p:cNvSpPr>
          <p:nvPr/>
        </p:nvSpPr>
        <p:spPr bwMode="auto">
          <a:xfrm>
            <a:off x="731838" y="296863"/>
            <a:ext cx="2590800" cy="37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CIERRE</a:t>
            </a: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3322638" y="404813"/>
            <a:ext cx="18256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Sexto Paso</a:t>
            </a:r>
            <a:endParaRPr lang="es-E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ench Script MT" pitchFamily="66" charset="0"/>
            </a:endParaRPr>
          </a:p>
        </p:txBody>
      </p:sp>
      <p:sp>
        <p:nvSpPr>
          <p:cNvPr id="49156" name="WordArt 4"/>
          <p:cNvSpPr>
            <a:spLocks noChangeArrowheads="1" noChangeShapeType="1" noTextEdit="1"/>
          </p:cNvSpPr>
          <p:nvPr/>
        </p:nvSpPr>
        <p:spPr bwMode="auto">
          <a:xfrm>
            <a:off x="1116013" y="944563"/>
            <a:ext cx="5087937" cy="325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400" b="1" i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C. ¿Cuándo empieza el cierre?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922338" y="1593850"/>
            <a:ext cx="7200900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50000"/>
              </a:spcBef>
              <a:buFontTx/>
              <a:buAutoNum type="alphaLcParenR"/>
            </a:pPr>
            <a:r>
              <a:rPr lang="es-MX" sz="2400" b="1">
                <a:latin typeface="Verdana" pitchFamily="34" charset="0"/>
              </a:rPr>
              <a:t>DESDE LA</a:t>
            </a:r>
            <a:r>
              <a:rPr lang="es-MX" sz="2400">
                <a:latin typeface="Verdana" pitchFamily="34" charset="0"/>
              </a:rPr>
              <a:t>                                                  </a:t>
            </a:r>
            <a:r>
              <a:rPr lang="es-MX" sz="2400" b="1" u="sng">
                <a:latin typeface="Verdana" pitchFamily="34" charset="0"/>
              </a:rPr>
              <a:t>preparación</a:t>
            </a:r>
            <a:r>
              <a:rPr lang="es-MX" sz="2400">
                <a:latin typeface="Verdana" pitchFamily="34" charset="0"/>
              </a:rPr>
              <a:t>                       </a:t>
            </a:r>
            <a:r>
              <a:rPr lang="es-MX" sz="2400" b="1">
                <a:latin typeface="Verdana" pitchFamily="34" charset="0"/>
              </a:rPr>
              <a:t>del colportor.</a:t>
            </a:r>
            <a:r>
              <a:rPr lang="es-MX" sz="2400">
                <a:latin typeface="Verdana" pitchFamily="34" charset="0"/>
              </a:rPr>
              <a:t>                       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Tx/>
              <a:buAutoNum type="alphaLcParenR"/>
            </a:pPr>
            <a:r>
              <a:rPr lang="es-MX" sz="2400" b="1">
                <a:latin typeface="Verdana" pitchFamily="34" charset="0"/>
              </a:rPr>
              <a:t>DESDE EL MISMO                  </a:t>
            </a:r>
            <a:r>
              <a:rPr lang="es-MX" sz="2400" b="1" u="sng">
                <a:latin typeface="Verdana" pitchFamily="34" charset="0"/>
              </a:rPr>
              <a:t>comienzo</a:t>
            </a:r>
            <a:r>
              <a:rPr lang="es-MX" sz="2400" b="1">
                <a:latin typeface="Verdana" pitchFamily="34" charset="0"/>
              </a:rPr>
              <a:t>                            de la entrevista.</a:t>
            </a:r>
            <a:endParaRPr lang="es-ES" sz="2400" b="1">
              <a:latin typeface="Verdana" pitchFamily="34" charset="0"/>
            </a:endParaRPr>
          </a:p>
        </p:txBody>
      </p:sp>
      <p:pic>
        <p:nvPicPr>
          <p:cNvPr id="49158" name="Picture 10" descr="HOMBRECAMINANDOCATORCE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40050" y="4508500"/>
            <a:ext cx="2878138" cy="2276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WordArt 2"/>
          <p:cNvSpPr>
            <a:spLocks noChangeArrowheads="1" noChangeShapeType="1" noTextEdit="1"/>
          </p:cNvSpPr>
          <p:nvPr/>
        </p:nvSpPr>
        <p:spPr bwMode="auto">
          <a:xfrm>
            <a:off x="731838" y="296863"/>
            <a:ext cx="2590800" cy="37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CIERRE</a:t>
            </a:r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3322638" y="404813"/>
            <a:ext cx="18256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Sexto Paso</a:t>
            </a:r>
            <a:endParaRPr lang="es-E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ench Script MT" pitchFamily="66" charset="0"/>
            </a:endParaRPr>
          </a:p>
        </p:txBody>
      </p:sp>
      <p:sp>
        <p:nvSpPr>
          <p:cNvPr id="50180" name="WordArt 4"/>
          <p:cNvSpPr>
            <a:spLocks noChangeArrowheads="1" noChangeShapeType="1" noTextEdit="1"/>
          </p:cNvSpPr>
          <p:nvPr/>
        </p:nvSpPr>
        <p:spPr bwMode="auto">
          <a:xfrm>
            <a:off x="1116013" y="1231900"/>
            <a:ext cx="5087937" cy="325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400" b="1" i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C. ¿Cuándo hacer el cierre?</a:t>
            </a:r>
          </a:p>
        </p:txBody>
      </p:sp>
      <p:sp>
        <p:nvSpPr>
          <p:cNvPr id="50181" name="Text Box 8"/>
          <p:cNvSpPr txBox="1">
            <a:spLocks noChangeArrowheads="1"/>
          </p:cNvSpPr>
          <p:nvPr/>
        </p:nvSpPr>
        <p:spPr bwMode="auto">
          <a:xfrm>
            <a:off x="1020763" y="1701800"/>
            <a:ext cx="72009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s-MX" sz="2000">
                <a:latin typeface="Verdana" pitchFamily="34" charset="0"/>
              </a:rPr>
              <a:t>Cuando </a:t>
            </a:r>
            <a:r>
              <a:rPr lang="es-MX" sz="2000" u="sng">
                <a:latin typeface="Verdana" pitchFamily="34" charset="0"/>
              </a:rPr>
              <a:t>la persona da</a:t>
            </a:r>
            <a:r>
              <a:rPr lang="es-MX" sz="2000">
                <a:latin typeface="Verdana" pitchFamily="34" charset="0"/>
              </a:rPr>
              <a:t> señal de interés.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s-MX" sz="2000">
                <a:latin typeface="Verdana" pitchFamily="34" charset="0"/>
              </a:rPr>
              <a:t>Cuando la persona </a:t>
            </a:r>
            <a:r>
              <a:rPr lang="es-MX" sz="2000" u="sng">
                <a:latin typeface="Verdana" pitchFamily="34" charset="0"/>
              </a:rPr>
              <a:t>está persuadida</a:t>
            </a:r>
            <a:r>
              <a:rPr lang="es-MX" sz="2000">
                <a:latin typeface="Verdana" pitchFamily="34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s-MX" sz="2000">
                <a:latin typeface="Verdana" pitchFamily="34" charset="0"/>
              </a:rPr>
              <a:t>¿Cuándo </a:t>
            </a:r>
            <a:r>
              <a:rPr lang="es-MX" sz="2000" u="sng">
                <a:latin typeface="Verdana" pitchFamily="34" charset="0"/>
              </a:rPr>
              <a:t>caen los frutos</a:t>
            </a:r>
            <a:r>
              <a:rPr lang="es-MX" sz="2000">
                <a:latin typeface="Verdana" pitchFamily="34" charset="0"/>
              </a:rPr>
              <a:t> de los árboles?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s-MX" sz="2000" u="sng">
                <a:latin typeface="Verdana" pitchFamily="34" charset="0"/>
              </a:rPr>
              <a:t>Cuando pregunta</a:t>
            </a:r>
            <a:r>
              <a:rPr lang="es-MX" sz="2000">
                <a:latin typeface="Verdana" pitchFamily="34" charset="0"/>
              </a:rPr>
              <a:t>: ¿Cuánto cuesta?   ¿Quién lo entrega? ¿Cómo se paga?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s-MX" sz="2000">
                <a:latin typeface="Verdana" pitchFamily="34" charset="0"/>
              </a:rPr>
              <a:t>Cuando </a:t>
            </a:r>
            <a:r>
              <a:rPr lang="es-MX" sz="2000" u="sng">
                <a:latin typeface="Verdana" pitchFamily="34" charset="0"/>
              </a:rPr>
              <a:t>dice</a:t>
            </a:r>
            <a:r>
              <a:rPr lang="es-MX" sz="2000">
                <a:latin typeface="Verdana" pitchFamily="34" charset="0"/>
              </a:rPr>
              <a:t>: ¡Qué bonito libro?    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s-MX" sz="2000">
                <a:latin typeface="Verdana" pitchFamily="34" charset="0"/>
              </a:rPr>
              <a:t>Cuando se </a:t>
            </a:r>
            <a:r>
              <a:rPr lang="es-MX" sz="2000" u="sng">
                <a:latin typeface="Verdana" pitchFamily="34" charset="0"/>
              </a:rPr>
              <a:t>acerca </a:t>
            </a:r>
            <a:r>
              <a:rPr lang="es-MX" sz="2000">
                <a:latin typeface="Verdana" pitchFamily="34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s-MX" sz="2000">
                <a:latin typeface="Verdana" pitchFamily="34" charset="0"/>
              </a:rPr>
              <a:t>Cuando se acerca para </a:t>
            </a:r>
            <a:r>
              <a:rPr lang="es-MX" sz="2000" u="sng">
                <a:latin typeface="Verdana" pitchFamily="34" charset="0"/>
              </a:rPr>
              <a:t>ver </a:t>
            </a:r>
            <a:r>
              <a:rPr lang="es-MX" sz="2000">
                <a:latin typeface="Verdana" pitchFamily="34" charset="0"/>
              </a:rPr>
              <a:t>mejor.</a:t>
            </a:r>
            <a:endParaRPr lang="es-ES" sz="2000">
              <a:latin typeface="Verdana" pitchFamily="34" charset="0"/>
            </a:endParaRPr>
          </a:p>
        </p:txBody>
      </p:sp>
      <p:pic>
        <p:nvPicPr>
          <p:cNvPr id="50182" name="Picture 12" descr="HOMBRESCAMIANDODIEZ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11900" y="3789363"/>
            <a:ext cx="2832100" cy="30686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WordArt 2"/>
          <p:cNvSpPr>
            <a:spLocks noChangeArrowheads="1" noChangeShapeType="1" noTextEdit="1"/>
          </p:cNvSpPr>
          <p:nvPr/>
        </p:nvSpPr>
        <p:spPr bwMode="auto">
          <a:xfrm>
            <a:off x="731838" y="296863"/>
            <a:ext cx="2590800" cy="37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CIERRE</a:t>
            </a: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3322638" y="404813"/>
            <a:ext cx="18256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Sexto Paso</a:t>
            </a:r>
            <a:endParaRPr lang="es-E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ench Script MT" pitchFamily="66" charset="0"/>
            </a:endParaRPr>
          </a:p>
        </p:txBody>
      </p:sp>
      <p:sp>
        <p:nvSpPr>
          <p:cNvPr id="51204" name="WordArt 4"/>
          <p:cNvSpPr>
            <a:spLocks noChangeArrowheads="1" noChangeShapeType="1" noTextEdit="1"/>
          </p:cNvSpPr>
          <p:nvPr/>
        </p:nvSpPr>
        <p:spPr bwMode="auto">
          <a:xfrm>
            <a:off x="1116013" y="1590675"/>
            <a:ext cx="5087937" cy="325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400" b="1" i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E. ¿Cómo hacer el cierre?</a:t>
            </a:r>
          </a:p>
        </p:txBody>
      </p:sp>
      <p:sp>
        <p:nvSpPr>
          <p:cNvPr id="51205" name="Oval 7"/>
          <p:cNvSpPr>
            <a:spLocks noChangeArrowheads="1"/>
          </p:cNvSpPr>
          <p:nvPr/>
        </p:nvSpPr>
        <p:spPr bwMode="auto">
          <a:xfrm>
            <a:off x="1789113" y="1917700"/>
            <a:ext cx="5470525" cy="4211638"/>
          </a:xfrm>
          <a:prstGeom prst="ellipse">
            <a:avLst/>
          </a:prstGeom>
          <a:solidFill>
            <a:schemeClr val="accent2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s-MX"/>
          </a:p>
        </p:txBody>
      </p:sp>
      <p:sp>
        <p:nvSpPr>
          <p:cNvPr id="51206" name="WordArt 8"/>
          <p:cNvSpPr>
            <a:spLocks noChangeArrowheads="1" noChangeShapeType="1" noTextEdit="1"/>
          </p:cNvSpPr>
          <p:nvPr/>
        </p:nvSpPr>
        <p:spPr bwMode="auto">
          <a:xfrm>
            <a:off x="2527300" y="2297113"/>
            <a:ext cx="4089400" cy="2914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Con</a:t>
            </a:r>
          </a:p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Entusiasmo,</a:t>
            </a:r>
          </a:p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Seguridad </a:t>
            </a:r>
          </a:p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Precisión</a:t>
            </a:r>
          </a:p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Decisión y con</a:t>
            </a:r>
          </a:p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WordArt 2"/>
          <p:cNvSpPr>
            <a:spLocks noChangeArrowheads="1" noChangeShapeType="1" noTextEdit="1"/>
          </p:cNvSpPr>
          <p:nvPr/>
        </p:nvSpPr>
        <p:spPr bwMode="auto">
          <a:xfrm>
            <a:off x="731838" y="296863"/>
            <a:ext cx="2590800" cy="37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CIERRE</a:t>
            </a:r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3322638" y="404813"/>
            <a:ext cx="18256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Sexto Paso</a:t>
            </a:r>
            <a:endParaRPr lang="es-E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ench Script MT" pitchFamily="66" charset="0"/>
            </a:endParaRPr>
          </a:p>
        </p:txBody>
      </p:sp>
      <p:sp>
        <p:nvSpPr>
          <p:cNvPr id="52228" name="WordArt 4"/>
          <p:cNvSpPr>
            <a:spLocks noChangeArrowheads="1" noChangeShapeType="1" noTextEdit="1"/>
          </p:cNvSpPr>
          <p:nvPr/>
        </p:nvSpPr>
        <p:spPr bwMode="auto">
          <a:xfrm>
            <a:off x="1116013" y="1158875"/>
            <a:ext cx="6529387" cy="325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400" b="1" i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E. ¿Técnicas para hacer el cierre?</a:t>
            </a:r>
          </a:p>
        </p:txBody>
      </p:sp>
      <p:sp>
        <p:nvSpPr>
          <p:cNvPr id="52229" name="Text Box 7"/>
          <p:cNvSpPr txBox="1">
            <a:spLocks noChangeArrowheads="1"/>
          </p:cNvSpPr>
          <p:nvPr/>
        </p:nvSpPr>
        <p:spPr bwMode="auto">
          <a:xfrm>
            <a:off x="541338" y="1593850"/>
            <a:ext cx="7847012" cy="510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s-MX" sz="1600">
                <a:latin typeface="Verdana" pitchFamily="34" charset="0"/>
              </a:rPr>
              <a:t>Pedir anticipo (presentar dos opciones positivas).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s-MX" sz="1600">
                <a:latin typeface="Verdana" pitchFamily="34" charset="0"/>
              </a:rPr>
              <a:t>Presentar </a:t>
            </a:r>
            <a:r>
              <a:rPr lang="es-MX" sz="1600" u="sng">
                <a:latin typeface="Verdana" pitchFamily="34" charset="0"/>
              </a:rPr>
              <a:t>dos alternativas positivas</a:t>
            </a:r>
            <a:r>
              <a:rPr lang="es-MX" sz="1600">
                <a:latin typeface="Verdana" pitchFamily="34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s-MX" sz="1600">
                <a:latin typeface="Verdana" pitchFamily="34" charset="0"/>
              </a:rPr>
              <a:t>Le traigo </a:t>
            </a:r>
            <a:r>
              <a:rPr lang="es-MX" sz="1600" u="sng">
                <a:latin typeface="Verdana" pitchFamily="34" charset="0"/>
              </a:rPr>
              <a:t>tres o cuatro</a:t>
            </a:r>
            <a:r>
              <a:rPr lang="es-MX" sz="1600">
                <a:latin typeface="Verdana" pitchFamily="34" charset="0"/>
              </a:rPr>
              <a:t> colecciones.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s-MX" sz="1600">
                <a:latin typeface="Verdana" pitchFamily="34" charset="0"/>
              </a:rPr>
              <a:t>Se las entrego </a:t>
            </a:r>
            <a:r>
              <a:rPr lang="es-MX" sz="1600" u="sng">
                <a:latin typeface="Verdana" pitchFamily="34" charset="0"/>
              </a:rPr>
              <a:t>hoy o mañana</a:t>
            </a:r>
            <a:r>
              <a:rPr lang="es-MX" sz="1600">
                <a:latin typeface="Verdana" pitchFamily="34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s-MX" sz="1600">
                <a:latin typeface="Verdana" pitchFamily="34" charset="0"/>
              </a:rPr>
              <a:t>A nombre de quién hago la nota, ¿de usted o de su esposa?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s-MX" sz="1600">
                <a:latin typeface="Verdana" pitchFamily="34" charset="0"/>
              </a:rPr>
              <a:t>Se lo entrego en su </a:t>
            </a:r>
            <a:r>
              <a:rPr lang="es-MX" sz="1600" u="sng">
                <a:latin typeface="Verdana" pitchFamily="34" charset="0"/>
              </a:rPr>
              <a:t>casa u oficina</a:t>
            </a:r>
            <a:r>
              <a:rPr lang="es-MX" sz="1600">
                <a:latin typeface="Verdana" pitchFamily="34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s-MX" sz="1600" u="sng">
                <a:latin typeface="Verdana" pitchFamily="34" charset="0"/>
              </a:rPr>
              <a:t>Hablar</a:t>
            </a:r>
            <a:r>
              <a:rPr lang="es-MX" sz="1600">
                <a:latin typeface="Verdana" pitchFamily="34" charset="0"/>
              </a:rPr>
              <a:t> mientras se llena la nota.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s-MX" sz="1600">
                <a:latin typeface="Verdana" pitchFamily="34" charset="0"/>
              </a:rPr>
              <a:t>Llenar la </a:t>
            </a:r>
            <a:r>
              <a:rPr lang="es-MX" sz="1600" u="sng">
                <a:latin typeface="Verdana" pitchFamily="34" charset="0"/>
              </a:rPr>
              <a:t>nota delante</a:t>
            </a:r>
            <a:r>
              <a:rPr lang="es-MX" sz="1600">
                <a:latin typeface="Verdana" pitchFamily="34" charset="0"/>
              </a:rPr>
              <a:t> del cliente.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s-MX" sz="1600">
                <a:latin typeface="Verdana" pitchFamily="34" charset="0"/>
              </a:rPr>
              <a:t>Escribir con </a:t>
            </a:r>
            <a:r>
              <a:rPr lang="es-MX" sz="1600" u="sng">
                <a:latin typeface="Verdana" pitchFamily="34" charset="0"/>
              </a:rPr>
              <a:t>claridad.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s-MX" sz="1600">
                <a:latin typeface="Verdana" pitchFamily="34" charset="0"/>
              </a:rPr>
              <a:t>Explicar la </a:t>
            </a:r>
            <a:r>
              <a:rPr lang="es-MX" sz="1600" u="sng">
                <a:latin typeface="Verdana" pitchFamily="34" charset="0"/>
              </a:rPr>
              <a:t>forma de entrega</a:t>
            </a:r>
            <a:r>
              <a:rPr lang="es-MX" sz="1600">
                <a:latin typeface="Verdana" pitchFamily="34" charset="0"/>
              </a:rPr>
              <a:t> y pago.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s-MX" sz="1600">
                <a:latin typeface="Verdana" pitchFamily="34" charset="0"/>
              </a:rPr>
              <a:t>Fijar fechas de entrega para los </a:t>
            </a:r>
            <a:r>
              <a:rPr lang="es-MX" sz="1600" u="sng">
                <a:latin typeface="Verdana" pitchFamily="34" charset="0"/>
              </a:rPr>
              <a:t>días de</a:t>
            </a:r>
            <a:r>
              <a:rPr lang="es-MX" sz="1600">
                <a:latin typeface="Verdana" pitchFamily="34" charset="0"/>
              </a:rPr>
              <a:t> pago.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s-MX" sz="1600" u="sng">
                <a:latin typeface="Verdana" pitchFamily="34" charset="0"/>
              </a:rPr>
              <a:t>Agradecer</a:t>
            </a:r>
            <a:r>
              <a:rPr lang="es-MX" sz="1600">
                <a:latin typeface="Verdana" pitchFamily="34" charset="0"/>
              </a:rPr>
              <a:t> la oportunidad que dio para servirle.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s-MX" sz="1600">
                <a:latin typeface="Verdana" pitchFamily="34" charset="0"/>
              </a:rPr>
              <a:t> </a:t>
            </a:r>
            <a:r>
              <a:rPr lang="es-MX" sz="1600" u="sng">
                <a:latin typeface="Verdana" pitchFamily="34" charset="0"/>
              </a:rPr>
              <a:t>Solicitar</a:t>
            </a:r>
            <a:r>
              <a:rPr lang="es-MX" sz="1600">
                <a:latin typeface="Verdana" pitchFamily="34" charset="0"/>
              </a:rPr>
              <a:t> recomendaciones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s-MX" sz="1600">
                <a:latin typeface="Verdana" pitchFamily="34" charset="0"/>
              </a:rPr>
              <a:t> </a:t>
            </a:r>
            <a:r>
              <a:rPr lang="es-MX" sz="1600" u="sng">
                <a:latin typeface="Verdana" pitchFamily="34" charset="0"/>
              </a:rPr>
              <a:t>Orar</a:t>
            </a:r>
            <a:r>
              <a:rPr lang="es-MX" sz="1600">
                <a:latin typeface="Verdana" pitchFamily="34" charset="0"/>
              </a:rPr>
              <a:t> con él y ellos, si es necesario. </a:t>
            </a:r>
            <a:endParaRPr lang="es-ES" sz="16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WordArt 2"/>
          <p:cNvSpPr>
            <a:spLocks noChangeArrowheads="1" noChangeShapeType="1" noTextEdit="1"/>
          </p:cNvSpPr>
          <p:nvPr/>
        </p:nvSpPr>
        <p:spPr bwMode="auto">
          <a:xfrm>
            <a:off x="731838" y="296863"/>
            <a:ext cx="2590800" cy="37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CIERRE</a:t>
            </a:r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3322638" y="404813"/>
            <a:ext cx="18256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Sexto Paso</a:t>
            </a:r>
            <a:endParaRPr lang="es-E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ench Script MT" pitchFamily="66" charset="0"/>
            </a:endParaRPr>
          </a:p>
        </p:txBody>
      </p:sp>
      <p:sp>
        <p:nvSpPr>
          <p:cNvPr id="53252" name="WordArt 6"/>
          <p:cNvSpPr>
            <a:spLocks noChangeArrowheads="1" noChangeShapeType="1" noTextEdit="1"/>
          </p:cNvSpPr>
          <p:nvPr/>
        </p:nvSpPr>
        <p:spPr bwMode="auto">
          <a:xfrm>
            <a:off x="2076450" y="1160463"/>
            <a:ext cx="3840163" cy="433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i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OCR A Extended"/>
              </a:rPr>
              <a:t>Puerta</a:t>
            </a:r>
          </a:p>
        </p:txBody>
      </p:sp>
      <p:sp>
        <p:nvSpPr>
          <p:cNvPr id="53253" name="Text Box 7"/>
          <p:cNvSpPr txBox="1">
            <a:spLocks noChangeArrowheads="1"/>
          </p:cNvSpPr>
          <p:nvPr/>
        </p:nvSpPr>
        <p:spPr bwMode="auto">
          <a:xfrm>
            <a:off x="1595438" y="1808163"/>
            <a:ext cx="49942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s-MX" sz="3600" b="1">
                <a:latin typeface="Verdana" pitchFamily="34" charset="0"/>
              </a:rPr>
              <a:t>que se debe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s-MX" sz="3600" b="1">
                <a:latin typeface="Verdana" pitchFamily="34" charset="0"/>
              </a:rPr>
              <a:t>abrir con el</a:t>
            </a:r>
            <a:r>
              <a:rPr lang="es-MX">
                <a:latin typeface="Verdana" pitchFamily="34" charset="0"/>
              </a:rPr>
              <a:t> </a:t>
            </a:r>
            <a:endParaRPr lang="es-ES">
              <a:latin typeface="Verdana" pitchFamily="34" charset="0"/>
            </a:endParaRPr>
          </a:p>
        </p:txBody>
      </p:sp>
      <p:sp>
        <p:nvSpPr>
          <p:cNvPr id="53254" name="WordArt 8"/>
          <p:cNvSpPr>
            <a:spLocks noChangeArrowheads="1" noChangeShapeType="1" noTextEdit="1"/>
          </p:cNvSpPr>
          <p:nvPr/>
        </p:nvSpPr>
        <p:spPr bwMode="auto">
          <a:xfrm>
            <a:off x="2171700" y="3159125"/>
            <a:ext cx="39370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200" b="1" i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OCR A Extended"/>
              </a:rPr>
              <a:t>Cierre</a:t>
            </a:r>
          </a:p>
        </p:txBody>
      </p:sp>
      <p:pic>
        <p:nvPicPr>
          <p:cNvPr id="53255" name="Picture 9" descr="HOMBRECAMINANDO34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62200" y="4129088"/>
            <a:ext cx="4033838" cy="27289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7"/>
          <p:cNvSpPr txBox="1">
            <a:spLocks noChangeArrowheads="1"/>
          </p:cNvSpPr>
          <p:nvPr/>
        </p:nvSpPr>
        <p:spPr bwMode="auto">
          <a:xfrm>
            <a:off x="1308100" y="1593850"/>
            <a:ext cx="652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>
              <a:latin typeface="Verdana" pitchFamily="34" charset="0"/>
            </a:endParaRPr>
          </a:p>
        </p:txBody>
      </p:sp>
      <p:sp>
        <p:nvSpPr>
          <p:cNvPr id="54275" name="Text Box 8"/>
          <p:cNvSpPr txBox="1">
            <a:spLocks noChangeArrowheads="1"/>
          </p:cNvSpPr>
          <p:nvPr/>
        </p:nvSpPr>
        <p:spPr bwMode="auto">
          <a:xfrm>
            <a:off x="827088" y="1538288"/>
            <a:ext cx="7296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>
              <a:latin typeface="Verdana" pitchFamily="34" charset="0"/>
            </a:endParaRPr>
          </a:p>
        </p:txBody>
      </p:sp>
      <p:sp>
        <p:nvSpPr>
          <p:cNvPr id="54276" name="WordArt 9"/>
          <p:cNvSpPr>
            <a:spLocks noChangeArrowheads="1" noChangeShapeType="1" noTextEdit="1"/>
          </p:cNvSpPr>
          <p:nvPr/>
        </p:nvSpPr>
        <p:spPr bwMode="auto">
          <a:xfrm rot="1032199">
            <a:off x="6972300" y="458788"/>
            <a:ext cx="800100" cy="1349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9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arrington"/>
              </a:rPr>
              <a:t>?</a:t>
            </a:r>
          </a:p>
        </p:txBody>
      </p:sp>
      <p:sp>
        <p:nvSpPr>
          <p:cNvPr id="54277" name="WordArt 10"/>
          <p:cNvSpPr>
            <a:spLocks noChangeArrowheads="1" noChangeShapeType="1" noTextEdit="1"/>
          </p:cNvSpPr>
          <p:nvPr/>
        </p:nvSpPr>
        <p:spPr bwMode="auto">
          <a:xfrm>
            <a:off x="2459038" y="728663"/>
            <a:ext cx="3733800" cy="917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Freestyle Script"/>
              </a:rPr>
              <a:t>Preguntas para </a:t>
            </a:r>
          </a:p>
          <a:p>
            <a:pPr algn="ctr"/>
            <a:r>
              <a:rPr lang="es-E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Freestyle Script"/>
              </a:rPr>
              <a:t>Reflexionar</a:t>
            </a:r>
          </a:p>
        </p:txBody>
      </p:sp>
      <p:sp>
        <p:nvSpPr>
          <p:cNvPr id="54278" name="WordArt 11"/>
          <p:cNvSpPr>
            <a:spLocks noChangeArrowheads="1" noChangeShapeType="1" noTextEdit="1"/>
          </p:cNvSpPr>
          <p:nvPr/>
        </p:nvSpPr>
        <p:spPr bwMode="auto">
          <a:xfrm rot="1032199">
            <a:off x="812800" y="511175"/>
            <a:ext cx="800100" cy="1349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9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arrington"/>
              </a:rPr>
              <a:t>¿</a:t>
            </a:r>
          </a:p>
        </p:txBody>
      </p:sp>
      <p:sp>
        <p:nvSpPr>
          <p:cNvPr id="54279" name="Text Box 12"/>
          <p:cNvSpPr txBox="1">
            <a:spLocks noChangeArrowheads="1"/>
          </p:cNvSpPr>
          <p:nvPr/>
        </p:nvSpPr>
        <p:spPr bwMode="auto">
          <a:xfrm>
            <a:off x="539750" y="1773238"/>
            <a:ext cx="8159750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1.- _____________________________________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     R 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2.- _____________________________________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     R ____________________________________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3.- _____________________________________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      R 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4.- _____________________________________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     R ____________________________________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5.- _____________________________________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     R 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6.- _____________________________________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     R ___________________________________</a:t>
            </a:r>
            <a:endParaRPr lang="es-ES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7" descr="MPPH01906J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3213100"/>
            <a:ext cx="2484438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Oval 8"/>
          <p:cNvSpPr>
            <a:spLocks noChangeArrowheads="1"/>
          </p:cNvSpPr>
          <p:nvPr/>
        </p:nvSpPr>
        <p:spPr bwMode="auto">
          <a:xfrm>
            <a:off x="252413" y="2403475"/>
            <a:ext cx="1441450" cy="8620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s-MX" sz="4000" b="1" smtClean="0"/>
              <a:t>PREPARACION</a:t>
            </a:r>
            <a:br>
              <a:rPr lang="es-MX" sz="4000" b="1" smtClean="0"/>
            </a:br>
            <a:r>
              <a:rPr lang="es-MX" sz="4000" b="1" smtClean="0"/>
              <a:t>                            </a:t>
            </a:r>
            <a:r>
              <a:rPr lang="es-MX" sz="2800" b="1" smtClean="0">
                <a:latin typeface="Blackadder ITC" pitchFamily="82" charset="0"/>
              </a:rPr>
              <a:t>Primer Paso</a:t>
            </a:r>
            <a:endParaRPr lang="es-ES" sz="2800" b="1" smtClean="0">
              <a:latin typeface="Blackadder ITC" pitchFamily="82" charset="0"/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35000" y="1376363"/>
            <a:ext cx="7666038" cy="107473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MX" sz="1600" smtClean="0"/>
              <a:t>	La </a:t>
            </a:r>
            <a:r>
              <a:rPr lang="es-MX" sz="1600" u="sng" smtClean="0"/>
              <a:t>preparación</a:t>
            </a:r>
            <a:r>
              <a:rPr lang="es-MX" sz="1600" smtClean="0"/>
              <a:t> es indispensable para ejercer cualquier profesión por elaborada o sencilla que parezca, ya sea para el más distinguido profesional o el más humilde de los obreros, y así lograr </a:t>
            </a:r>
            <a:r>
              <a:rPr lang="es-MX" sz="1600" u="sng" smtClean="0"/>
              <a:t>mayor eficiencia</a:t>
            </a:r>
            <a:endParaRPr lang="es-MX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MX" sz="1600" smtClean="0"/>
              <a:t>                     </a:t>
            </a:r>
            <a:endParaRPr lang="es-ES" sz="1600" smtClean="0"/>
          </a:p>
        </p:txBody>
      </p:sp>
      <p:pic>
        <p:nvPicPr>
          <p:cNvPr id="7174" name="Picture 21" descr="j0285698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 flipH="1">
            <a:off x="-6350" y="4076700"/>
            <a:ext cx="2274888" cy="2781300"/>
          </a:xfrm>
          <a:noFill/>
        </p:spPr>
      </p:pic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642938" y="2565400"/>
            <a:ext cx="665162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4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ernard MT Condensed"/>
              </a:rPr>
              <a:t>3</a:t>
            </a:r>
          </a:p>
        </p:txBody>
      </p:sp>
      <p:sp>
        <p:nvSpPr>
          <p:cNvPr id="7176" name="WordArt 9"/>
          <p:cNvSpPr>
            <a:spLocks noChangeArrowheads="1" noChangeShapeType="1" noTextEdit="1"/>
          </p:cNvSpPr>
          <p:nvPr/>
        </p:nvSpPr>
        <p:spPr bwMode="auto">
          <a:xfrm>
            <a:off x="2266950" y="2511425"/>
            <a:ext cx="6049963" cy="5937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Kunstler Script"/>
              </a:rPr>
              <a:t>Tres dimensiones de la prepación </a:t>
            </a:r>
          </a:p>
        </p:txBody>
      </p:sp>
      <p:sp>
        <p:nvSpPr>
          <p:cNvPr id="7177" name="WordArt 11"/>
          <p:cNvSpPr>
            <a:spLocks noChangeArrowheads="1" noChangeShapeType="1" noTextEdit="1"/>
          </p:cNvSpPr>
          <p:nvPr/>
        </p:nvSpPr>
        <p:spPr bwMode="auto">
          <a:xfrm rot="-3773639">
            <a:off x="2440781" y="4653757"/>
            <a:ext cx="1268413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796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Física</a:t>
            </a:r>
          </a:p>
        </p:txBody>
      </p:sp>
      <p:sp>
        <p:nvSpPr>
          <p:cNvPr id="7178" name="AutoShape 14"/>
          <p:cNvSpPr>
            <a:spLocks noChangeArrowheads="1"/>
          </p:cNvSpPr>
          <p:nvPr/>
        </p:nvSpPr>
        <p:spPr bwMode="auto">
          <a:xfrm>
            <a:off x="2266950" y="3141663"/>
            <a:ext cx="4322763" cy="36449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MX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9" name="WordArt 15"/>
          <p:cNvSpPr>
            <a:spLocks noChangeArrowheads="1" noChangeShapeType="1" noTextEdit="1"/>
          </p:cNvSpPr>
          <p:nvPr/>
        </p:nvSpPr>
        <p:spPr bwMode="auto">
          <a:xfrm>
            <a:off x="2940050" y="5859463"/>
            <a:ext cx="2878138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796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Espiritual</a:t>
            </a:r>
          </a:p>
        </p:txBody>
      </p:sp>
      <p:sp>
        <p:nvSpPr>
          <p:cNvPr id="7180" name="WordArt 17"/>
          <p:cNvSpPr>
            <a:spLocks noChangeArrowheads="1" noChangeShapeType="1" noTextEdit="1"/>
          </p:cNvSpPr>
          <p:nvPr/>
        </p:nvSpPr>
        <p:spPr bwMode="auto">
          <a:xfrm rot="3803826">
            <a:off x="5156200" y="4668838"/>
            <a:ext cx="1296988" cy="544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796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Mental</a:t>
            </a:r>
          </a:p>
        </p:txBody>
      </p:sp>
      <p:pic>
        <p:nvPicPr>
          <p:cNvPr id="7181" name="Picture 49" descr="ADORACION"/>
          <p:cNvPicPr>
            <a:picLocks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803650" y="5262563"/>
            <a:ext cx="1001713" cy="5683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80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4889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s-MX" b="1" smtClean="0"/>
              <a:t>PASOS del ARTE</a:t>
            </a:r>
            <a:br>
              <a:rPr lang="es-MX" b="1" smtClean="0"/>
            </a:br>
            <a:r>
              <a:rPr lang="es-MX" b="1" smtClean="0"/>
              <a:t>CRISTIANO de la </a:t>
            </a:r>
            <a:br>
              <a:rPr lang="es-MX" b="1" smtClean="0"/>
            </a:br>
            <a:r>
              <a:rPr lang="es-MX" b="1" smtClean="0"/>
              <a:t>VENTA</a:t>
            </a:r>
            <a:endParaRPr lang="es-ES" b="1" smtClean="0"/>
          </a:p>
        </p:txBody>
      </p:sp>
      <p:sp>
        <p:nvSpPr>
          <p:cNvPr id="131081" name="Rectangle 9"/>
          <p:cNvSpPr>
            <a:spLocks noChangeArrowheads="1"/>
          </p:cNvSpPr>
          <p:nvPr/>
        </p:nvSpPr>
        <p:spPr bwMode="auto">
          <a:xfrm>
            <a:off x="6396038" y="1484313"/>
            <a:ext cx="2305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MX"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7</a:t>
            </a:r>
            <a:r>
              <a:rPr lang="es-MX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to</a:t>
            </a:r>
            <a:r>
              <a:rPr lang="es-MX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.</a:t>
            </a:r>
            <a:r>
              <a:rPr lang="es-MX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 </a:t>
            </a:r>
            <a:r>
              <a:rPr lang="es-MX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Paso</a:t>
            </a:r>
            <a:endParaRPr lang="es-E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ench Script MT" pitchFamily="66" charset="0"/>
            </a:endParaRPr>
          </a:p>
        </p:txBody>
      </p:sp>
      <p:sp>
        <p:nvSpPr>
          <p:cNvPr id="55300" name="WordArt 10"/>
          <p:cNvSpPr>
            <a:spLocks noChangeArrowheads="1" noChangeShapeType="1" noTextEdit="1"/>
          </p:cNvSpPr>
          <p:nvPr/>
        </p:nvSpPr>
        <p:spPr bwMode="auto">
          <a:xfrm>
            <a:off x="1690688" y="2655888"/>
            <a:ext cx="546735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ENTREGA</a:t>
            </a:r>
          </a:p>
        </p:txBody>
      </p:sp>
      <p:pic>
        <p:nvPicPr>
          <p:cNvPr id="55301" name="Picture 23" descr="HOMBRECAMIANDOVEINTIUNO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22638" y="3500438"/>
            <a:ext cx="2762250" cy="33575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WordArt 6"/>
          <p:cNvSpPr>
            <a:spLocks noChangeArrowheads="1" noChangeShapeType="1" noTextEdit="1"/>
          </p:cNvSpPr>
          <p:nvPr/>
        </p:nvSpPr>
        <p:spPr bwMode="auto">
          <a:xfrm>
            <a:off x="731838" y="188913"/>
            <a:ext cx="2590800" cy="37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ENTREGA</a:t>
            </a:r>
          </a:p>
        </p:txBody>
      </p:sp>
      <p:sp>
        <p:nvSpPr>
          <p:cNvPr id="132103" name="Rectangle 7"/>
          <p:cNvSpPr>
            <a:spLocks noChangeArrowheads="1"/>
          </p:cNvSpPr>
          <p:nvPr/>
        </p:nvSpPr>
        <p:spPr bwMode="auto">
          <a:xfrm>
            <a:off x="3322638" y="242888"/>
            <a:ext cx="2400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Séptimo Paso</a:t>
            </a:r>
            <a:endParaRPr lang="es-E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ench Script MT" pitchFamily="66" charset="0"/>
            </a:endParaRPr>
          </a:p>
        </p:txBody>
      </p:sp>
      <p:sp>
        <p:nvSpPr>
          <p:cNvPr id="56324" name="Oval 8"/>
          <p:cNvSpPr>
            <a:spLocks noChangeArrowheads="1"/>
          </p:cNvSpPr>
          <p:nvPr/>
        </p:nvSpPr>
        <p:spPr bwMode="auto">
          <a:xfrm>
            <a:off x="347663" y="674688"/>
            <a:ext cx="6624637" cy="64928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25" name="WordArt 9"/>
          <p:cNvSpPr>
            <a:spLocks noChangeArrowheads="1" noChangeShapeType="1" noTextEdit="1"/>
          </p:cNvSpPr>
          <p:nvPr/>
        </p:nvSpPr>
        <p:spPr bwMode="auto">
          <a:xfrm>
            <a:off x="922338" y="674688"/>
            <a:ext cx="5568950" cy="550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000" b="1" i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Este es el _________________</a:t>
            </a:r>
          </a:p>
          <a:p>
            <a:pPr algn="ctr"/>
            <a:r>
              <a:rPr lang="es-ES" sz="2000" b="1" i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para la culminación de la venta.</a:t>
            </a:r>
          </a:p>
        </p:txBody>
      </p:sp>
      <p:sp>
        <p:nvSpPr>
          <p:cNvPr id="56326" name="Text Box 10"/>
          <p:cNvSpPr txBox="1">
            <a:spLocks noChangeArrowheads="1"/>
          </p:cNvSpPr>
          <p:nvPr/>
        </p:nvSpPr>
        <p:spPr bwMode="auto">
          <a:xfrm>
            <a:off x="635000" y="1917700"/>
            <a:ext cx="796925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s-MX" u="sng">
                <a:latin typeface="Verdana" pitchFamily="34" charset="0"/>
              </a:rPr>
              <a:t>Ser puntual</a:t>
            </a:r>
            <a:r>
              <a:rPr lang="es-MX">
                <a:latin typeface="Verdana" pitchFamily="34" charset="0"/>
              </a:rPr>
              <a:t> para la entrega.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s-MX">
                <a:latin typeface="Verdana" pitchFamily="34" charset="0"/>
              </a:rPr>
              <a:t>Ser optimista y </a:t>
            </a:r>
            <a:r>
              <a:rPr lang="es-MX" u="sng">
                <a:latin typeface="Verdana" pitchFamily="34" charset="0"/>
              </a:rPr>
              <a:t>positivo</a:t>
            </a:r>
            <a:r>
              <a:rPr lang="es-MX">
                <a:latin typeface="Verdana" pitchFamily="34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s-MX">
                <a:latin typeface="Verdana" pitchFamily="34" charset="0"/>
              </a:rPr>
              <a:t>No preguntar ¿qué tal? ¿cómo le va? ¿cómo le ha ido?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s-MX" u="sng">
                <a:latin typeface="Verdana" pitchFamily="34" charset="0"/>
              </a:rPr>
              <a:t>Llevar</a:t>
            </a:r>
            <a:r>
              <a:rPr lang="es-MX">
                <a:latin typeface="Verdana" pitchFamily="34" charset="0"/>
              </a:rPr>
              <a:t> cambio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s-MX" u="sng">
                <a:latin typeface="Verdana" pitchFamily="34" charset="0"/>
              </a:rPr>
              <a:t>Empezar</a:t>
            </a:r>
            <a:r>
              <a:rPr lang="es-MX">
                <a:latin typeface="Verdana" pitchFamily="34" charset="0"/>
              </a:rPr>
              <a:t> las entregas por el </a:t>
            </a:r>
            <a:r>
              <a:rPr lang="es-MX" u="sng">
                <a:latin typeface="Verdana" pitchFamily="34" charset="0"/>
              </a:rPr>
              <a:t>que no dio nada de</a:t>
            </a:r>
            <a:r>
              <a:rPr lang="es-MX">
                <a:latin typeface="Verdana" pitchFamily="34" charset="0"/>
              </a:rPr>
              <a:t>  anticipo, de los pedidos en casa.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s-MX" u="sng">
                <a:latin typeface="Verdana" pitchFamily="34" charset="0"/>
              </a:rPr>
              <a:t>Llevar el prospecto</a:t>
            </a:r>
            <a:r>
              <a:rPr lang="es-MX">
                <a:latin typeface="Verdana" pitchFamily="34" charset="0"/>
              </a:rPr>
              <a:t> y talonarios de pedido.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s-MX">
                <a:latin typeface="Verdana" pitchFamily="34" charset="0"/>
              </a:rPr>
              <a:t>Si se perdió el interés de parte del cliente, tratar de conocer </a:t>
            </a:r>
            <a:r>
              <a:rPr lang="es-MX" u="sng">
                <a:latin typeface="Verdana" pitchFamily="34" charset="0"/>
              </a:rPr>
              <a:t>las causas</a:t>
            </a:r>
            <a:r>
              <a:rPr lang="es-MX">
                <a:latin typeface="Verdana" pitchFamily="34" charset="0"/>
              </a:rPr>
              <a:t> y hacer </a:t>
            </a:r>
            <a:r>
              <a:rPr lang="es-MX" u="sng">
                <a:latin typeface="Verdana" pitchFamily="34" charset="0"/>
              </a:rPr>
              <a:t>una nueva presentación. </a:t>
            </a:r>
          </a:p>
          <a:p>
            <a:pPr marL="342900" indent="-342900">
              <a:spcBef>
                <a:spcPct val="50000"/>
              </a:spcBef>
            </a:pPr>
            <a:endParaRPr lang="es-MX" u="sng">
              <a:latin typeface="Verdana" pitchFamily="34" charset="0"/>
            </a:endParaRPr>
          </a:p>
          <a:p>
            <a:pPr marL="342900" indent="-342900">
              <a:spcBef>
                <a:spcPct val="50000"/>
              </a:spcBef>
            </a:pPr>
            <a:endParaRPr lang="es-ES">
              <a:latin typeface="Verdana" pitchFamily="34" charset="0"/>
            </a:endParaRPr>
          </a:p>
        </p:txBody>
      </p:sp>
      <p:pic>
        <p:nvPicPr>
          <p:cNvPr id="56327" name="Picture 11" descr="PAREJA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35300" y="5322888"/>
            <a:ext cx="2878138" cy="15351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WordArt 2"/>
          <p:cNvSpPr>
            <a:spLocks noChangeArrowheads="1" noChangeShapeType="1" noTextEdit="1"/>
          </p:cNvSpPr>
          <p:nvPr/>
        </p:nvSpPr>
        <p:spPr bwMode="auto">
          <a:xfrm>
            <a:off x="731838" y="188913"/>
            <a:ext cx="2590800" cy="37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ENTREGA</a:t>
            </a:r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3322638" y="242888"/>
            <a:ext cx="2400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Séptimo Paso</a:t>
            </a:r>
            <a:endParaRPr lang="es-E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ench Script MT" pitchFamily="66" charset="0"/>
            </a:endParaRPr>
          </a:p>
        </p:txBody>
      </p:sp>
      <p:sp>
        <p:nvSpPr>
          <p:cNvPr id="57348" name="Oval 4"/>
          <p:cNvSpPr>
            <a:spLocks noChangeArrowheads="1"/>
          </p:cNvSpPr>
          <p:nvPr/>
        </p:nvSpPr>
        <p:spPr bwMode="auto">
          <a:xfrm>
            <a:off x="347663" y="674688"/>
            <a:ext cx="6624637" cy="64928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7349" name="WordArt 5"/>
          <p:cNvSpPr>
            <a:spLocks noChangeArrowheads="1" noChangeShapeType="1" noTextEdit="1"/>
          </p:cNvSpPr>
          <p:nvPr/>
        </p:nvSpPr>
        <p:spPr bwMode="auto">
          <a:xfrm>
            <a:off x="922338" y="674688"/>
            <a:ext cx="5568950" cy="550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000" b="1" i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Este es el _________________</a:t>
            </a:r>
          </a:p>
          <a:p>
            <a:pPr algn="ctr"/>
            <a:r>
              <a:rPr lang="es-ES" sz="2000" b="1" i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para la culminación de la venta.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635000" y="1916113"/>
            <a:ext cx="79692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es-MX">
              <a:latin typeface="Verdana" pitchFamily="34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lphaLcParenR" startAt="8"/>
            </a:pPr>
            <a:r>
              <a:rPr lang="es-MX">
                <a:latin typeface="Verdana" pitchFamily="34" charset="0"/>
              </a:rPr>
              <a:t>Si la entrega se pospusiera, </a:t>
            </a:r>
            <a:r>
              <a:rPr lang="es-MX" u="sng">
                <a:latin typeface="Verdana" pitchFamily="34" charset="0"/>
              </a:rPr>
              <a:t>pedir más</a:t>
            </a:r>
            <a:r>
              <a:rPr lang="es-MX">
                <a:latin typeface="Verdana" pitchFamily="34" charset="0"/>
              </a:rPr>
              <a:t> anticipo.</a:t>
            </a:r>
          </a:p>
          <a:p>
            <a:pPr marL="342900" indent="-342900">
              <a:spcBef>
                <a:spcPct val="50000"/>
              </a:spcBef>
              <a:buFontTx/>
              <a:buAutoNum type="alphaLcParenR" startAt="8"/>
            </a:pPr>
            <a:r>
              <a:rPr lang="es-MX">
                <a:latin typeface="Verdana" pitchFamily="34" charset="0"/>
              </a:rPr>
              <a:t>Si el cliente o su familia tienen problemas,  </a:t>
            </a:r>
            <a:r>
              <a:rPr lang="es-MX" u="sng">
                <a:latin typeface="Verdana" pitchFamily="34" charset="0"/>
              </a:rPr>
              <a:t>orar con ellos</a:t>
            </a:r>
            <a:r>
              <a:rPr lang="es-MX">
                <a:latin typeface="Verdana" pitchFamily="34" charset="0"/>
              </a:rPr>
              <a:t>.       </a:t>
            </a:r>
          </a:p>
          <a:p>
            <a:pPr marL="342900" indent="-342900">
              <a:spcBef>
                <a:spcPct val="50000"/>
              </a:spcBef>
              <a:buFontTx/>
              <a:buAutoNum type="alphaLcParenR" startAt="8"/>
            </a:pPr>
            <a:r>
              <a:rPr lang="es-MX" u="sng">
                <a:latin typeface="Verdana" pitchFamily="34" charset="0"/>
              </a:rPr>
              <a:t>Agradecer</a:t>
            </a:r>
            <a:r>
              <a:rPr lang="es-MX">
                <a:latin typeface="Verdana" pitchFamily="34" charset="0"/>
              </a:rPr>
              <a:t> la oportunidad que dio para servirle.</a:t>
            </a:r>
          </a:p>
          <a:p>
            <a:pPr marL="342900" indent="-342900">
              <a:spcBef>
                <a:spcPct val="50000"/>
              </a:spcBef>
              <a:buFontTx/>
              <a:buAutoNum type="alphaLcParenR" startAt="8"/>
            </a:pPr>
            <a:r>
              <a:rPr lang="es-MX">
                <a:latin typeface="Verdana" pitchFamily="34" charset="0"/>
              </a:rPr>
              <a:t>Despedirse </a:t>
            </a:r>
            <a:r>
              <a:rPr lang="es-MX" u="sng">
                <a:latin typeface="Verdana" pitchFamily="34" charset="0"/>
              </a:rPr>
              <a:t>amablemente</a:t>
            </a:r>
            <a:r>
              <a:rPr lang="es-MX">
                <a:latin typeface="Verdana" pitchFamily="34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Tx/>
              <a:buAutoNum type="alphaLcParenR" startAt="8"/>
            </a:pPr>
            <a:r>
              <a:rPr lang="es-MX">
                <a:latin typeface="Verdana" pitchFamily="34" charset="0"/>
              </a:rPr>
              <a:t> </a:t>
            </a:r>
            <a:r>
              <a:rPr lang="es-MX" u="sng">
                <a:latin typeface="Verdana" pitchFamily="34" charset="0"/>
              </a:rPr>
              <a:t>Anotar</a:t>
            </a:r>
            <a:r>
              <a:rPr lang="es-MX">
                <a:latin typeface="Verdana" pitchFamily="34" charset="0"/>
              </a:rPr>
              <a:t> su nombre en </a:t>
            </a:r>
            <a:r>
              <a:rPr lang="es-MX" u="sng">
                <a:latin typeface="Verdana" pitchFamily="34" charset="0"/>
              </a:rPr>
              <a:t>una libreta</a:t>
            </a:r>
            <a:r>
              <a:rPr lang="es-MX">
                <a:latin typeface="Verdana" pitchFamily="34" charset="0"/>
              </a:rPr>
              <a:t> de clientes,  </a:t>
            </a:r>
            <a:r>
              <a:rPr lang="es-MX" u="sng">
                <a:latin typeface="Verdana" pitchFamily="34" charset="0"/>
              </a:rPr>
              <a:t>para futuras</a:t>
            </a:r>
            <a:r>
              <a:rPr lang="es-MX">
                <a:latin typeface="Verdana" pitchFamily="34" charset="0"/>
              </a:rPr>
              <a:t> visitas.</a:t>
            </a:r>
          </a:p>
          <a:p>
            <a:pPr marL="342900" indent="-342900">
              <a:spcBef>
                <a:spcPct val="50000"/>
              </a:spcBef>
              <a:buFontTx/>
              <a:buAutoNum type="alphaLcParenR" startAt="8"/>
            </a:pPr>
            <a:r>
              <a:rPr lang="es-MX">
                <a:latin typeface="Verdana" pitchFamily="34" charset="0"/>
              </a:rPr>
              <a:t>No </a:t>
            </a:r>
            <a:r>
              <a:rPr lang="es-MX" u="sng">
                <a:latin typeface="Verdana" pitchFamily="34" charset="0"/>
              </a:rPr>
              <a:t>olvidarse</a:t>
            </a:r>
            <a:r>
              <a:rPr lang="es-MX">
                <a:latin typeface="Verdana" pitchFamily="34" charset="0"/>
              </a:rPr>
              <a:t> de él </a:t>
            </a:r>
            <a:r>
              <a:rPr lang="es-MX" u="sng">
                <a:latin typeface="Verdana" pitchFamily="34" charset="0"/>
              </a:rPr>
              <a:t>orar</a:t>
            </a:r>
            <a:r>
              <a:rPr lang="es-MX">
                <a:latin typeface="Verdana" pitchFamily="34" charset="0"/>
              </a:rPr>
              <a:t> por él.</a:t>
            </a:r>
          </a:p>
          <a:p>
            <a:pPr marL="342900" indent="-342900">
              <a:spcBef>
                <a:spcPct val="50000"/>
              </a:spcBef>
              <a:buFontTx/>
              <a:buAutoNum type="alphaLcParenR" startAt="8"/>
            </a:pPr>
            <a:endParaRPr lang="es-MX">
              <a:latin typeface="Verdana" pitchFamily="34" charset="0"/>
            </a:endParaRPr>
          </a:p>
          <a:p>
            <a:pPr marL="342900" indent="-342900">
              <a:spcBef>
                <a:spcPct val="50000"/>
              </a:spcBef>
            </a:pPr>
            <a:endParaRPr lang="es-ES">
              <a:latin typeface="Verdana" pitchFamily="34" charset="0"/>
            </a:endParaRPr>
          </a:p>
        </p:txBody>
      </p:sp>
      <p:pic>
        <p:nvPicPr>
          <p:cNvPr id="57351" name="Picture 7" descr="HOMBRECAMINANDO50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4797425"/>
            <a:ext cx="2879725" cy="2060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WordArt 2"/>
          <p:cNvSpPr>
            <a:spLocks noChangeArrowheads="1" noChangeShapeType="1" noTextEdit="1"/>
          </p:cNvSpPr>
          <p:nvPr/>
        </p:nvSpPr>
        <p:spPr bwMode="auto">
          <a:xfrm>
            <a:off x="731838" y="188913"/>
            <a:ext cx="2590800" cy="37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ENTREGA</a:t>
            </a:r>
          </a:p>
        </p:txBody>
      </p:sp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3322638" y="296863"/>
            <a:ext cx="2400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Séptimo Paso</a:t>
            </a:r>
            <a:endParaRPr lang="es-E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ench Script MT" pitchFamily="66" charset="0"/>
            </a:endParaRPr>
          </a:p>
        </p:txBody>
      </p:sp>
      <p:sp>
        <p:nvSpPr>
          <p:cNvPr id="58372" name="WordArt 7"/>
          <p:cNvSpPr>
            <a:spLocks noChangeArrowheads="1" noChangeShapeType="1" noTextEdit="1"/>
          </p:cNvSpPr>
          <p:nvPr/>
        </p:nvSpPr>
        <p:spPr bwMode="auto">
          <a:xfrm>
            <a:off x="2076450" y="1160463"/>
            <a:ext cx="4414838" cy="703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4400" b="1" i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OCR A Extended"/>
              </a:rPr>
              <a:t>Puerta</a:t>
            </a:r>
          </a:p>
        </p:txBody>
      </p:sp>
      <p:sp>
        <p:nvSpPr>
          <p:cNvPr id="58373" name="Text Box 8"/>
          <p:cNvSpPr txBox="1">
            <a:spLocks noChangeArrowheads="1"/>
          </p:cNvSpPr>
          <p:nvPr/>
        </p:nvSpPr>
        <p:spPr bwMode="auto">
          <a:xfrm>
            <a:off x="1595438" y="2362200"/>
            <a:ext cx="499427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s-MX" sz="3600" b="1">
                <a:latin typeface="Verdana" pitchFamily="34" charset="0"/>
              </a:rPr>
              <a:t>que se debe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s-MX" sz="3600" b="1">
                <a:latin typeface="Verdana" pitchFamily="34" charset="0"/>
              </a:rPr>
              <a:t>abrir con la</a:t>
            </a:r>
            <a:r>
              <a:rPr lang="es-MX">
                <a:latin typeface="Verdana" pitchFamily="34" charset="0"/>
              </a:rPr>
              <a:t> </a:t>
            </a:r>
            <a:endParaRPr lang="es-ES">
              <a:latin typeface="Verdana" pitchFamily="34" charset="0"/>
            </a:endParaRPr>
          </a:p>
        </p:txBody>
      </p:sp>
      <p:sp>
        <p:nvSpPr>
          <p:cNvPr id="58374" name="WordArt 9"/>
          <p:cNvSpPr>
            <a:spLocks noChangeArrowheads="1" noChangeShapeType="1" noTextEdit="1"/>
          </p:cNvSpPr>
          <p:nvPr/>
        </p:nvSpPr>
        <p:spPr bwMode="auto">
          <a:xfrm>
            <a:off x="2171700" y="3752850"/>
            <a:ext cx="39370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200" b="1" i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OCR A Extended"/>
              </a:rPr>
              <a:t>Entrega</a:t>
            </a:r>
          </a:p>
        </p:txBody>
      </p:sp>
      <p:pic>
        <p:nvPicPr>
          <p:cNvPr id="58375" name="Picture 10" descr="CASA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44800" y="4365625"/>
            <a:ext cx="2878138" cy="2492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7"/>
          <p:cNvSpPr txBox="1">
            <a:spLocks noChangeArrowheads="1"/>
          </p:cNvSpPr>
          <p:nvPr/>
        </p:nvSpPr>
        <p:spPr bwMode="auto">
          <a:xfrm>
            <a:off x="1308100" y="1593850"/>
            <a:ext cx="652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>
              <a:latin typeface="Verdana" pitchFamily="34" charset="0"/>
            </a:endParaRPr>
          </a:p>
        </p:txBody>
      </p:sp>
      <p:sp>
        <p:nvSpPr>
          <p:cNvPr id="59395" name="Text Box 8"/>
          <p:cNvSpPr txBox="1">
            <a:spLocks noChangeArrowheads="1"/>
          </p:cNvSpPr>
          <p:nvPr/>
        </p:nvSpPr>
        <p:spPr bwMode="auto">
          <a:xfrm>
            <a:off x="827088" y="1538288"/>
            <a:ext cx="7296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>
              <a:latin typeface="Verdana" pitchFamily="34" charset="0"/>
            </a:endParaRPr>
          </a:p>
        </p:txBody>
      </p:sp>
      <p:sp>
        <p:nvSpPr>
          <p:cNvPr id="59396" name="WordArt 9"/>
          <p:cNvSpPr>
            <a:spLocks noChangeArrowheads="1" noChangeShapeType="1" noTextEdit="1"/>
          </p:cNvSpPr>
          <p:nvPr/>
        </p:nvSpPr>
        <p:spPr bwMode="auto">
          <a:xfrm rot="1032199">
            <a:off x="6972300" y="458788"/>
            <a:ext cx="800100" cy="1349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9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arrington"/>
              </a:rPr>
              <a:t>?</a:t>
            </a:r>
          </a:p>
        </p:txBody>
      </p:sp>
      <p:sp>
        <p:nvSpPr>
          <p:cNvPr id="59397" name="WordArt 10"/>
          <p:cNvSpPr>
            <a:spLocks noChangeArrowheads="1" noChangeShapeType="1" noTextEdit="1"/>
          </p:cNvSpPr>
          <p:nvPr/>
        </p:nvSpPr>
        <p:spPr bwMode="auto">
          <a:xfrm>
            <a:off x="2459038" y="728663"/>
            <a:ext cx="3733800" cy="917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Freestyle Script"/>
              </a:rPr>
              <a:t>Preguntas para </a:t>
            </a:r>
          </a:p>
          <a:p>
            <a:pPr algn="ctr"/>
            <a:r>
              <a:rPr lang="es-E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Freestyle Script"/>
              </a:rPr>
              <a:t>Reflexionar</a:t>
            </a:r>
          </a:p>
        </p:txBody>
      </p:sp>
      <p:sp>
        <p:nvSpPr>
          <p:cNvPr id="59398" name="WordArt 11"/>
          <p:cNvSpPr>
            <a:spLocks noChangeArrowheads="1" noChangeShapeType="1" noTextEdit="1"/>
          </p:cNvSpPr>
          <p:nvPr/>
        </p:nvSpPr>
        <p:spPr bwMode="auto">
          <a:xfrm rot="1032199">
            <a:off x="812800" y="511175"/>
            <a:ext cx="800100" cy="1349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9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Harrington"/>
              </a:rPr>
              <a:t>¿</a:t>
            </a:r>
          </a:p>
        </p:txBody>
      </p:sp>
      <p:sp>
        <p:nvSpPr>
          <p:cNvPr id="59399" name="Text Box 12"/>
          <p:cNvSpPr txBox="1">
            <a:spLocks noChangeArrowheads="1"/>
          </p:cNvSpPr>
          <p:nvPr/>
        </p:nvSpPr>
        <p:spPr bwMode="auto">
          <a:xfrm>
            <a:off x="539750" y="1844675"/>
            <a:ext cx="815975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1.- _____________________________________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     R 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2.- _____________________________________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     R ____________________________________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3.- _____________________________________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      R 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4.- _____________________________________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     R ____________________________________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5.- _____________________________________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     R 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6.- _____________________________________</a:t>
            </a:r>
          </a:p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     R ___________________________________</a:t>
            </a:r>
            <a:endParaRPr lang="es-ES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9" descr="HOMBRECAMINANDO31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08400" y="1231900"/>
            <a:ext cx="2087563" cy="1909763"/>
          </a:xfrm>
          <a:noFill/>
        </p:spPr>
      </p:pic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1308100" y="1593850"/>
            <a:ext cx="652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>
              <a:latin typeface="Verdana" pitchFamily="34" charset="0"/>
            </a:endParaRPr>
          </a:p>
        </p:txBody>
      </p:sp>
      <p:sp>
        <p:nvSpPr>
          <p:cNvPr id="60420" name="Text Box 3"/>
          <p:cNvSpPr txBox="1">
            <a:spLocks noChangeArrowheads="1"/>
          </p:cNvSpPr>
          <p:nvPr/>
        </p:nvSpPr>
        <p:spPr bwMode="auto">
          <a:xfrm>
            <a:off x="827088" y="1538288"/>
            <a:ext cx="7296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>
              <a:latin typeface="Verdana" pitchFamily="34" charset="0"/>
            </a:endParaRPr>
          </a:p>
        </p:txBody>
      </p:sp>
      <p:sp>
        <p:nvSpPr>
          <p:cNvPr id="60421" name="WordArt 5"/>
          <p:cNvSpPr>
            <a:spLocks noChangeArrowheads="1" noChangeShapeType="1" noTextEdit="1"/>
          </p:cNvSpPr>
          <p:nvPr/>
        </p:nvSpPr>
        <p:spPr bwMode="auto">
          <a:xfrm>
            <a:off x="1308100" y="512763"/>
            <a:ext cx="6624638" cy="595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2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Freestyle Script"/>
              </a:rPr>
              <a:t>Recomendaciones</a:t>
            </a:r>
          </a:p>
        </p:txBody>
      </p:sp>
      <p:sp>
        <p:nvSpPr>
          <p:cNvPr id="60422" name="Text Box 8"/>
          <p:cNvSpPr txBox="1">
            <a:spLocks noChangeArrowheads="1"/>
          </p:cNvSpPr>
          <p:nvPr/>
        </p:nvSpPr>
        <p:spPr bwMode="auto">
          <a:xfrm>
            <a:off x="1020763" y="3219450"/>
            <a:ext cx="700722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s-MX" sz="2400">
                <a:latin typeface="Verdana" pitchFamily="34" charset="0"/>
              </a:rPr>
              <a:t>Enviar puntualmente su informe semanal.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s-MX" sz="2400">
                <a:latin typeface="Verdana" pitchFamily="34" charset="0"/>
              </a:rPr>
              <a:t>Mantener sus diezmos al día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s-MX" sz="2400">
                <a:latin typeface="Verdana" pitchFamily="34" charset="0"/>
              </a:rPr>
              <a:t>Mantener sus cuentas al corriente (sin deudas)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s-MX" sz="2400">
                <a:latin typeface="Verdana" pitchFamily="34" charset="0"/>
              </a:rPr>
              <a:t>Mantener buena conducta en general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s-MX" sz="2400">
                <a:latin typeface="Verdana" pitchFamily="34" charset="0"/>
              </a:rPr>
              <a:t>Ser disciplinados en todo como buenos cristianos.</a:t>
            </a:r>
            <a:endParaRPr lang="es-ES" sz="24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7" descr="MCj02504200000[1]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72225" y="1557338"/>
            <a:ext cx="2706688" cy="2403475"/>
          </a:xfrm>
          <a:noFill/>
        </p:spPr>
      </p:pic>
      <p:pic>
        <p:nvPicPr>
          <p:cNvPr id="8195" name="Picture 37" descr="MCj02504280000[1]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732588" y="4670425"/>
            <a:ext cx="2339975" cy="2187575"/>
          </a:xfrm>
          <a:noFill/>
        </p:spPr>
      </p:pic>
      <p:sp>
        <p:nvSpPr>
          <p:cNvPr id="8196" name="Oval 2"/>
          <p:cNvSpPr>
            <a:spLocks noChangeArrowheads="1"/>
          </p:cNvSpPr>
          <p:nvPr/>
        </p:nvSpPr>
        <p:spPr bwMode="auto">
          <a:xfrm>
            <a:off x="827088" y="890588"/>
            <a:ext cx="768350" cy="4857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1028700" y="998538"/>
            <a:ext cx="471488" cy="231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4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ernard MT Condensed"/>
              </a:rPr>
              <a:t>A.</a:t>
            </a:r>
          </a:p>
        </p:txBody>
      </p:sp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6072198" y="928670"/>
            <a:ext cx="1727200" cy="412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4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Freestyle Script"/>
              </a:rPr>
              <a:t>Física</a:t>
            </a: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3898900" y="512763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Primer Paso</a:t>
            </a:r>
            <a:endParaRPr lang="es-E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ench Script MT" pitchFamily="66" charset="0"/>
            </a:endParaRP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347663" y="242888"/>
            <a:ext cx="4129087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PREPARACION</a:t>
            </a:r>
            <a:r>
              <a:rPr lang="es-MX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/>
            </a:r>
            <a:br>
              <a:rPr lang="es-MX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endParaRPr lang="es-ES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8201" name="Text Box 15"/>
          <p:cNvSpPr txBox="1">
            <a:spLocks noChangeArrowheads="1"/>
          </p:cNvSpPr>
          <p:nvPr/>
        </p:nvSpPr>
        <p:spPr bwMode="auto">
          <a:xfrm>
            <a:off x="1789112" y="1047750"/>
            <a:ext cx="37830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dirty="0">
                <a:latin typeface="Verdana" pitchFamily="34" charset="0"/>
              </a:rPr>
              <a:t>Primera dimensión</a:t>
            </a:r>
            <a:r>
              <a:rPr lang="es-MX" dirty="0" smtClean="0">
                <a:latin typeface="Verdana" pitchFamily="34" charset="0"/>
              </a:rPr>
              <a:t>: Dinámica </a:t>
            </a:r>
            <a:endParaRPr lang="es-ES" dirty="0">
              <a:latin typeface="Verdana" pitchFamily="34" charset="0"/>
            </a:endParaRPr>
          </a:p>
        </p:txBody>
      </p:sp>
      <p:sp>
        <p:nvSpPr>
          <p:cNvPr id="8202" name="Text Box 16"/>
          <p:cNvSpPr txBox="1">
            <a:spLocks noChangeArrowheads="1"/>
          </p:cNvSpPr>
          <p:nvPr/>
        </p:nvSpPr>
        <p:spPr bwMode="auto">
          <a:xfrm>
            <a:off x="642910" y="2357430"/>
            <a:ext cx="6626225" cy="368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US" dirty="0">
                <a:cs typeface="Arial" charset="0"/>
              </a:rPr>
              <a:t>Buena </a:t>
            </a:r>
            <a:r>
              <a:rPr lang="en-US" u="sng" dirty="0" err="1">
                <a:cs typeface="Arial" charset="0"/>
              </a:rPr>
              <a:t>alimentación</a:t>
            </a:r>
            <a:endParaRPr lang="en-US" dirty="0">
              <a:cs typeface="Arial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US" dirty="0" err="1" smtClean="0">
                <a:cs typeface="Arial" charset="0"/>
              </a:rPr>
              <a:t>Buen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>
                <a:cs typeface="Arial" charset="0"/>
              </a:rPr>
              <a:t>descanso</a:t>
            </a:r>
            <a:endParaRPr lang="en-US" dirty="0">
              <a:cs typeface="Arial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US" dirty="0" err="1" smtClean="0">
                <a:cs typeface="Arial" charset="0"/>
              </a:rPr>
              <a:t>Ropa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>
                <a:cs typeface="Arial" charset="0"/>
              </a:rPr>
              <a:t>limpia</a:t>
            </a:r>
            <a:endParaRPr lang="en-US" dirty="0">
              <a:cs typeface="Arial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US" dirty="0" err="1">
                <a:cs typeface="Arial" charset="0"/>
              </a:rPr>
              <a:t>Dientes</a:t>
            </a:r>
            <a:r>
              <a:rPr lang="en-US" dirty="0">
                <a:cs typeface="Arial" charset="0"/>
              </a:rPr>
              <a:t> y </a:t>
            </a:r>
            <a:r>
              <a:rPr lang="en-US" dirty="0" err="1">
                <a:cs typeface="Arial" charset="0"/>
              </a:rPr>
              <a:t>uñas</a:t>
            </a:r>
            <a:r>
              <a:rPr lang="en-US" dirty="0">
                <a:cs typeface="Arial" charset="0"/>
              </a:rPr>
              <a:t> </a:t>
            </a:r>
            <a:r>
              <a:rPr lang="en-US" dirty="0" err="1">
                <a:cs typeface="Arial" charset="0"/>
              </a:rPr>
              <a:t>limpias</a:t>
            </a:r>
            <a:endParaRPr lang="en-US" dirty="0">
              <a:cs typeface="Arial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US" dirty="0" err="1">
                <a:cs typeface="Arial" charset="0"/>
              </a:rPr>
              <a:t>Zapatos</a:t>
            </a:r>
            <a:r>
              <a:rPr lang="en-US" dirty="0">
                <a:cs typeface="Arial" charset="0"/>
              </a:rPr>
              <a:t> </a:t>
            </a:r>
            <a:r>
              <a:rPr lang="en-US" dirty="0" err="1">
                <a:cs typeface="Arial" charset="0"/>
              </a:rPr>
              <a:t>limpios</a:t>
            </a:r>
            <a:endParaRPr lang="en-US" dirty="0">
              <a:cs typeface="Arial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US" dirty="0">
                <a:cs typeface="Arial" charset="0"/>
              </a:rPr>
              <a:t>Bien </a:t>
            </a:r>
            <a:r>
              <a:rPr lang="en-US" dirty="0" err="1">
                <a:cs typeface="Arial" charset="0"/>
              </a:rPr>
              <a:t>rasurado</a:t>
            </a:r>
            <a:r>
              <a:rPr lang="en-US" dirty="0">
                <a:cs typeface="Arial" charset="0"/>
              </a:rPr>
              <a:t> y </a:t>
            </a:r>
            <a:r>
              <a:rPr lang="en-US" dirty="0" err="1">
                <a:cs typeface="Arial" charset="0"/>
              </a:rPr>
              <a:t>afeitados</a:t>
            </a:r>
            <a:endParaRPr lang="en-US" dirty="0">
              <a:cs typeface="Arial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US" dirty="0" err="1">
                <a:cs typeface="Arial" charset="0"/>
              </a:rPr>
              <a:t>Tomar</a:t>
            </a:r>
            <a:r>
              <a:rPr lang="en-US" dirty="0">
                <a:cs typeface="Arial" charset="0"/>
              </a:rPr>
              <a:t> </a:t>
            </a:r>
            <a:r>
              <a:rPr lang="en-US" u="sng" dirty="0" err="1">
                <a:cs typeface="Arial" charset="0"/>
              </a:rPr>
              <a:t>mucha</a:t>
            </a:r>
            <a:r>
              <a:rPr lang="en-US" u="sng" dirty="0">
                <a:cs typeface="Arial" charset="0"/>
              </a:rPr>
              <a:t> </a:t>
            </a:r>
            <a:r>
              <a:rPr lang="en-US" u="sng" dirty="0" err="1">
                <a:cs typeface="Arial" charset="0"/>
              </a:rPr>
              <a:t>agua</a:t>
            </a:r>
            <a:endParaRPr lang="en-US" dirty="0">
              <a:cs typeface="Arial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US" dirty="0" err="1">
                <a:cs typeface="Arial" charset="0"/>
              </a:rPr>
              <a:t>Portafolio</a:t>
            </a:r>
            <a:r>
              <a:rPr lang="en-US" dirty="0">
                <a:cs typeface="Arial" charset="0"/>
              </a:rPr>
              <a:t>, </a:t>
            </a:r>
            <a:r>
              <a:rPr lang="en-US" dirty="0" err="1">
                <a:cs typeface="Arial" charset="0"/>
              </a:rPr>
              <a:t>prospecto</a:t>
            </a:r>
            <a:r>
              <a:rPr lang="en-US" dirty="0">
                <a:cs typeface="Arial" charset="0"/>
              </a:rPr>
              <a:t> y </a:t>
            </a:r>
            <a:r>
              <a:rPr lang="en-US" dirty="0" err="1">
                <a:cs typeface="Arial" charset="0"/>
              </a:rPr>
              <a:t>talonarios</a:t>
            </a:r>
            <a:endParaRPr lang="en-US" dirty="0">
              <a:cs typeface="Arial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dirty="0">
                <a:cs typeface="Arial" charset="0"/>
              </a:rPr>
              <a:t>      </a:t>
            </a:r>
            <a:r>
              <a:rPr lang="en-US" u="sng" dirty="0" err="1">
                <a:cs typeface="Arial" charset="0"/>
              </a:rPr>
              <a:t>ordenados</a:t>
            </a:r>
            <a:r>
              <a:rPr lang="en-US" u="sng" dirty="0">
                <a:cs typeface="Arial" charset="0"/>
              </a:rPr>
              <a:t> y </a:t>
            </a:r>
            <a:r>
              <a:rPr lang="en-US" u="sng" dirty="0" err="1">
                <a:cs typeface="Arial" charset="0"/>
              </a:rPr>
              <a:t>limpios</a:t>
            </a:r>
            <a:r>
              <a:rPr lang="en-US" u="sng" dirty="0">
                <a:cs typeface="Arial" charset="0"/>
              </a:rPr>
              <a:t> </a:t>
            </a:r>
            <a:endParaRPr lang="en-US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3898900" y="512763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Primer Paso</a:t>
            </a:r>
            <a:endParaRPr lang="es-E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ench Script MT" pitchFamily="66" charset="0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347663" y="242888"/>
            <a:ext cx="4129087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PREPARACION</a:t>
            </a:r>
            <a:r>
              <a:rPr lang="es-MX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/>
            </a:r>
            <a:br>
              <a:rPr lang="es-MX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endParaRPr lang="es-ES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1116013" y="1214438"/>
            <a:ext cx="662463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AutoNum type="romanUcParenR"/>
            </a:pPr>
            <a:r>
              <a:rPr lang="en-US" dirty="0" smtClean="0">
                <a:cs typeface="Arial" charset="0"/>
              </a:rPr>
              <a:t>Vestirse </a:t>
            </a:r>
            <a:r>
              <a:rPr lang="en-US" dirty="0" err="1">
                <a:cs typeface="Arial" charset="0"/>
              </a:rPr>
              <a:t>bien</a:t>
            </a:r>
            <a:r>
              <a:rPr lang="en-US" dirty="0" smtClean="0">
                <a:cs typeface="Arial" charset="0"/>
              </a:rPr>
              <a:t>. </a:t>
            </a:r>
            <a:r>
              <a:rPr lang="es-MX" dirty="0" smtClean="0">
                <a:latin typeface="Verdana" pitchFamily="34" charset="0"/>
              </a:rPr>
              <a:t>C. E. pág. 88</a:t>
            </a:r>
            <a:endParaRPr lang="en-US" dirty="0" smtClean="0">
              <a:cs typeface="Arial" charset="0"/>
            </a:endParaRPr>
          </a:p>
          <a:p>
            <a:pPr marL="342900" indent="-342900">
              <a:spcBef>
                <a:spcPct val="50000"/>
              </a:spcBef>
              <a:buAutoNum type="alphaUcParenR" startAt="10"/>
            </a:pPr>
            <a:r>
              <a:rPr lang="en-US" dirty="0" smtClean="0">
                <a:cs typeface="Arial" charset="0"/>
              </a:rPr>
              <a:t>Ser Organizado</a:t>
            </a:r>
          </a:p>
          <a:p>
            <a:pPr marL="342900" indent="-342900">
              <a:spcBef>
                <a:spcPct val="50000"/>
              </a:spcBef>
            </a:pPr>
            <a:endParaRPr lang="es-ES" dirty="0" smtClean="0">
              <a:latin typeface="Verdana" pitchFamily="34" charset="0"/>
            </a:endParaRPr>
          </a:p>
          <a:p>
            <a:pPr marL="342900" indent="-342900">
              <a:spcBef>
                <a:spcPct val="50000"/>
              </a:spcBef>
              <a:buAutoNum type="alphaUcParenR" startAt="10"/>
            </a:pPr>
            <a:endParaRPr lang="en-US" dirty="0">
              <a:cs typeface="Arial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lphaLcParenR" startAt="13"/>
            </a:pPr>
            <a:endParaRPr lang="en-US" dirty="0">
              <a:cs typeface="Arial" charset="0"/>
            </a:endParaRPr>
          </a:p>
        </p:txBody>
      </p:sp>
      <p:sp>
        <p:nvSpPr>
          <p:cNvPr id="9221" name="WordArt 9"/>
          <p:cNvSpPr>
            <a:spLocks noChangeArrowheads="1" noChangeShapeType="1" noTextEdit="1"/>
          </p:cNvSpPr>
          <p:nvPr/>
        </p:nvSpPr>
        <p:spPr bwMode="auto">
          <a:xfrm>
            <a:off x="4284663" y="1808163"/>
            <a:ext cx="3168650" cy="350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ES" sz="1400" i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"El que no vive para servir, no</a:t>
            </a:r>
          </a:p>
          <a:p>
            <a:r>
              <a:rPr lang="es-ES" sz="1400" i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sirve para vivir".</a:t>
            </a:r>
          </a:p>
        </p:txBody>
      </p:sp>
      <p:sp>
        <p:nvSpPr>
          <p:cNvPr id="9222" name="WordArt 10"/>
          <p:cNvSpPr>
            <a:spLocks noChangeArrowheads="1" noChangeShapeType="1" noTextEdit="1"/>
          </p:cNvSpPr>
          <p:nvPr/>
        </p:nvSpPr>
        <p:spPr bwMode="auto">
          <a:xfrm rot="-1437912">
            <a:off x="388938" y="3752850"/>
            <a:ext cx="1460500" cy="1135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80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"C</a:t>
            </a:r>
          </a:p>
        </p:txBody>
      </p:sp>
      <p:sp>
        <p:nvSpPr>
          <p:cNvPr id="9223" name="WordArt 11"/>
          <p:cNvSpPr>
            <a:spLocks noChangeArrowheads="1" noChangeShapeType="1" noTextEdit="1"/>
          </p:cNvSpPr>
          <p:nvPr/>
        </p:nvSpPr>
        <p:spPr bwMode="auto">
          <a:xfrm rot="-1383003">
            <a:off x="1760538" y="3479800"/>
            <a:ext cx="249555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400" kern="10" dirty="0" err="1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omo</a:t>
            </a:r>
            <a:r>
              <a:rPr lang="es-ES" sz="14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 te vistes______.</a:t>
            </a:r>
          </a:p>
          <a:p>
            <a:pPr algn="ctr"/>
            <a:r>
              <a:rPr lang="es-ES" sz="1400" kern="10" dirty="0" err="1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omo</a:t>
            </a:r>
            <a:r>
              <a:rPr lang="es-ES" sz="14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 te ves _______.</a:t>
            </a:r>
          </a:p>
          <a:p>
            <a:pPr algn="ctr"/>
            <a:r>
              <a:rPr lang="es-ES" sz="1400" kern="10" dirty="0" err="1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omo</a:t>
            </a:r>
            <a:r>
              <a:rPr lang="es-ES" sz="14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 te tratan _____.</a:t>
            </a:r>
          </a:p>
          <a:p>
            <a:pPr algn="ctr"/>
            <a:r>
              <a:rPr lang="es-ES" sz="1400" kern="10" dirty="0" err="1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uanto</a:t>
            </a:r>
            <a:r>
              <a:rPr lang="es-ES" sz="14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 vales _______.</a:t>
            </a:r>
          </a:p>
        </p:txBody>
      </p:sp>
      <p:sp>
        <p:nvSpPr>
          <p:cNvPr id="9224" name="Text Box 12"/>
          <p:cNvSpPr txBox="1">
            <a:spLocks noChangeArrowheads="1"/>
          </p:cNvSpPr>
          <p:nvPr/>
        </p:nvSpPr>
        <p:spPr bwMode="auto">
          <a:xfrm>
            <a:off x="1211263" y="5229225"/>
            <a:ext cx="7200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MX" dirty="0">
                <a:latin typeface="Verdana" pitchFamily="34" charset="0"/>
              </a:rPr>
              <a:t> </a:t>
            </a:r>
            <a:endParaRPr lang="es-ES" dirty="0">
              <a:latin typeface="Verdana" pitchFamily="34" charset="0"/>
            </a:endParaRPr>
          </a:p>
        </p:txBody>
      </p:sp>
      <p:pic>
        <p:nvPicPr>
          <p:cNvPr id="9225" name="Picture 61" descr="HOMBRECAMIANDODIEZYSEIS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35600" y="2833688"/>
            <a:ext cx="2687638" cy="23193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6" descr="PAREJAEJECUTIVA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45100" y="1916113"/>
            <a:ext cx="3575050" cy="4868862"/>
          </a:xfrm>
          <a:noFill/>
        </p:spPr>
      </p:pic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898900" y="512763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Primer Paso</a:t>
            </a:r>
            <a:endParaRPr lang="es-E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ench Script MT" pitchFamily="66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47663" y="242888"/>
            <a:ext cx="4129087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PREPARACION</a:t>
            </a:r>
            <a:r>
              <a:rPr lang="es-MX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/>
            </a:r>
            <a:br>
              <a:rPr lang="es-MX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endParaRPr lang="es-ES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0245" name="Oval 9"/>
          <p:cNvSpPr>
            <a:spLocks noChangeArrowheads="1"/>
          </p:cNvSpPr>
          <p:nvPr/>
        </p:nvSpPr>
        <p:spPr bwMode="auto">
          <a:xfrm>
            <a:off x="827088" y="890588"/>
            <a:ext cx="768350" cy="4857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0246" name="WordArt 10"/>
          <p:cNvSpPr>
            <a:spLocks noChangeArrowheads="1" noChangeShapeType="1" noTextEdit="1"/>
          </p:cNvSpPr>
          <p:nvPr/>
        </p:nvSpPr>
        <p:spPr bwMode="auto">
          <a:xfrm>
            <a:off x="1028700" y="998538"/>
            <a:ext cx="471488" cy="231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4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ernard MT Condensed"/>
              </a:rPr>
              <a:t>B.</a:t>
            </a:r>
          </a:p>
        </p:txBody>
      </p:sp>
      <p:sp>
        <p:nvSpPr>
          <p:cNvPr id="10247" name="WordArt 11"/>
          <p:cNvSpPr>
            <a:spLocks noChangeArrowheads="1" noChangeShapeType="1" noTextEdit="1"/>
          </p:cNvSpPr>
          <p:nvPr/>
        </p:nvSpPr>
        <p:spPr bwMode="auto">
          <a:xfrm>
            <a:off x="5245100" y="965200"/>
            <a:ext cx="2109788" cy="411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4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Freestyle Script"/>
              </a:rPr>
              <a:t>Mental</a:t>
            </a:r>
          </a:p>
        </p:txBody>
      </p:sp>
      <p:sp>
        <p:nvSpPr>
          <p:cNvPr id="10248" name="Text Box 12"/>
          <p:cNvSpPr txBox="1">
            <a:spLocks noChangeArrowheads="1"/>
          </p:cNvSpPr>
          <p:nvPr/>
        </p:nvSpPr>
        <p:spPr bwMode="auto">
          <a:xfrm>
            <a:off x="1789113" y="1047750"/>
            <a:ext cx="3743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Segunda dimensión:</a:t>
            </a:r>
            <a:endParaRPr lang="es-ES">
              <a:latin typeface="Verdana" pitchFamily="34" charset="0"/>
            </a:endParaRPr>
          </a:p>
        </p:txBody>
      </p:sp>
      <p:sp>
        <p:nvSpPr>
          <p:cNvPr id="10249" name="Text Box 13"/>
          <p:cNvSpPr txBox="1">
            <a:spLocks noChangeArrowheads="1"/>
          </p:cNvSpPr>
          <p:nvPr/>
        </p:nvSpPr>
        <p:spPr bwMode="auto">
          <a:xfrm>
            <a:off x="323850" y="1773238"/>
            <a:ext cx="7872413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s-MX" u="sng" dirty="0" smtClean="0">
                <a:latin typeface="Verdana" pitchFamily="34" charset="0"/>
              </a:rPr>
              <a:t>Aprender</a:t>
            </a:r>
            <a:r>
              <a:rPr lang="es-MX" dirty="0" smtClean="0">
                <a:latin typeface="Verdana" pitchFamily="34" charset="0"/>
              </a:rPr>
              <a:t> </a:t>
            </a:r>
            <a:r>
              <a:rPr lang="es-MX" dirty="0">
                <a:latin typeface="Verdana" pitchFamily="34" charset="0"/>
              </a:rPr>
              <a:t>bien el </a:t>
            </a:r>
            <a:r>
              <a:rPr lang="es-MX" u="sng" dirty="0">
                <a:latin typeface="Verdana" pitchFamily="34" charset="0"/>
              </a:rPr>
              <a:t>relato </a:t>
            </a:r>
            <a:endParaRPr lang="es-MX" dirty="0">
              <a:latin typeface="Verdana" pitchFamily="34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s-MX" u="sng" dirty="0">
                <a:latin typeface="Verdana" pitchFamily="34" charset="0"/>
              </a:rPr>
              <a:t>Leer</a:t>
            </a:r>
            <a:r>
              <a:rPr lang="es-MX" dirty="0">
                <a:latin typeface="Verdana" pitchFamily="34" charset="0"/>
              </a:rPr>
              <a:t> los libros que venda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s-MX" dirty="0">
                <a:latin typeface="Verdana" pitchFamily="34" charset="0"/>
              </a:rPr>
              <a:t>Estudiar otros libros de</a:t>
            </a:r>
          </a:p>
          <a:p>
            <a:pPr marL="342900" indent="-342900">
              <a:spcBef>
                <a:spcPct val="50000"/>
              </a:spcBef>
            </a:pPr>
            <a:r>
              <a:rPr lang="es-MX" dirty="0">
                <a:latin typeface="Verdana" pitchFamily="34" charset="0"/>
              </a:rPr>
              <a:t>    </a:t>
            </a:r>
            <a:r>
              <a:rPr lang="es-MX" u="sng" dirty="0">
                <a:latin typeface="Verdana" pitchFamily="34" charset="0"/>
              </a:rPr>
              <a:t>técnica </a:t>
            </a:r>
            <a:endParaRPr lang="es-MX" dirty="0">
              <a:latin typeface="Verdana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s-MX" dirty="0" smtClean="0">
                <a:latin typeface="Verdana" pitchFamily="34" charset="0"/>
              </a:rPr>
              <a:t>d) Informarse de eventos</a:t>
            </a:r>
          </a:p>
          <a:p>
            <a:pPr marL="342900" indent="-342900">
              <a:spcBef>
                <a:spcPct val="50000"/>
              </a:spcBef>
            </a:pPr>
            <a:r>
              <a:rPr lang="es-MX" dirty="0" smtClean="0">
                <a:latin typeface="Verdana" pitchFamily="34" charset="0"/>
              </a:rPr>
              <a:t>e) Conocer el campo</a:t>
            </a:r>
          </a:p>
          <a:p>
            <a:pPr marL="342900" indent="-342900">
              <a:spcBef>
                <a:spcPct val="50000"/>
              </a:spcBef>
            </a:pPr>
            <a:r>
              <a:rPr lang="es-MX" dirty="0" smtClean="0">
                <a:latin typeface="Verdana" pitchFamily="34" charset="0"/>
              </a:rPr>
              <a:t>f) </a:t>
            </a:r>
            <a:r>
              <a:rPr lang="es-MX" dirty="0" smtClean="0">
                <a:latin typeface="Verdana" pitchFamily="34" charset="0"/>
              </a:rPr>
              <a:t>No llenar la mente de basura.</a:t>
            </a:r>
          </a:p>
          <a:p>
            <a:pPr marL="342900" indent="-342900">
              <a:spcBef>
                <a:spcPct val="50000"/>
              </a:spcBef>
              <a:buFontTx/>
              <a:buAutoNum type="alphaLcParenR" startAt="7"/>
            </a:pPr>
            <a:r>
              <a:rPr lang="es-MX" dirty="0" smtClean="0">
                <a:latin typeface="Verdana" pitchFamily="34" charset="0"/>
              </a:rPr>
              <a:t>Cultivar pensamientos positivos.</a:t>
            </a:r>
            <a:endParaRPr lang="es-MX" dirty="0">
              <a:latin typeface="Verdana" pitchFamily="34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lphaLcParenR" startAt="7"/>
            </a:pPr>
            <a:r>
              <a:rPr lang="es-MX" dirty="0" smtClean="0">
                <a:latin typeface="Verdana" pitchFamily="34" charset="0"/>
              </a:rPr>
              <a:t> Ponerse metas</a:t>
            </a:r>
            <a:endParaRPr lang="es-ES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2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6" descr="normal_0908114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44800" y="4846638"/>
            <a:ext cx="3073400" cy="1241425"/>
          </a:xfrm>
          <a:noFill/>
        </p:spPr>
      </p:pic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898900" y="512763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nch Script MT" pitchFamily="66" charset="0"/>
              </a:rPr>
              <a:t>Primer Paso</a:t>
            </a:r>
            <a:endParaRPr lang="es-E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ench Script MT" pitchFamily="66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47663" y="242888"/>
            <a:ext cx="4129087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PREPARACION</a:t>
            </a:r>
            <a:r>
              <a:rPr lang="es-MX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/>
            </a:r>
            <a:br>
              <a:rPr lang="es-MX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endParaRPr lang="es-ES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2293" name="Oval 6"/>
          <p:cNvSpPr>
            <a:spLocks noChangeArrowheads="1"/>
          </p:cNvSpPr>
          <p:nvPr/>
        </p:nvSpPr>
        <p:spPr bwMode="auto">
          <a:xfrm>
            <a:off x="827088" y="890588"/>
            <a:ext cx="768350" cy="4857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2294" name="WordArt 7"/>
          <p:cNvSpPr>
            <a:spLocks noChangeArrowheads="1" noChangeShapeType="1" noTextEdit="1"/>
          </p:cNvSpPr>
          <p:nvPr/>
        </p:nvSpPr>
        <p:spPr bwMode="auto">
          <a:xfrm>
            <a:off x="1028700" y="998538"/>
            <a:ext cx="471488" cy="231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4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ernard MT Condensed"/>
              </a:rPr>
              <a:t>C.</a:t>
            </a:r>
          </a:p>
        </p:txBody>
      </p:sp>
      <p:sp>
        <p:nvSpPr>
          <p:cNvPr id="12295" name="WordArt 8"/>
          <p:cNvSpPr>
            <a:spLocks noChangeArrowheads="1" noChangeShapeType="1" noTextEdit="1"/>
          </p:cNvSpPr>
          <p:nvPr/>
        </p:nvSpPr>
        <p:spPr bwMode="auto">
          <a:xfrm>
            <a:off x="5245100" y="965200"/>
            <a:ext cx="2590800" cy="411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4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Freestyle Script"/>
              </a:rPr>
              <a:t>Espiritual</a:t>
            </a:r>
          </a:p>
        </p:txBody>
      </p:sp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1789113" y="1047750"/>
            <a:ext cx="3743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>
                <a:latin typeface="Verdana" pitchFamily="34" charset="0"/>
              </a:rPr>
              <a:t>Tercera  dimensión:</a:t>
            </a:r>
            <a:endParaRPr lang="es-ES">
              <a:latin typeface="Verdana" pitchFamily="34" charset="0"/>
            </a:endParaRPr>
          </a:p>
        </p:txBody>
      </p:sp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731838" y="1538288"/>
            <a:ext cx="787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25000"/>
              </a:lnSpc>
              <a:spcBef>
                <a:spcPct val="50000"/>
              </a:spcBef>
              <a:buFontTx/>
              <a:buAutoNum type="alphaLcParenR"/>
            </a:pPr>
            <a:r>
              <a:rPr lang="es-MX" dirty="0">
                <a:latin typeface="Verdana" pitchFamily="34" charset="0"/>
              </a:rPr>
              <a:t>Porque no tenemos lucha contra . . .  </a:t>
            </a:r>
            <a:r>
              <a:rPr lang="es-MX" sz="1400" dirty="0">
                <a:latin typeface="Verdana" pitchFamily="34" charset="0"/>
              </a:rPr>
              <a:t>(Ef. 6:12)</a:t>
            </a:r>
          </a:p>
          <a:p>
            <a:pPr marL="342900" indent="-342900">
              <a:lnSpc>
                <a:spcPct val="125000"/>
              </a:lnSpc>
              <a:spcBef>
                <a:spcPct val="50000"/>
              </a:spcBef>
              <a:buFontTx/>
              <a:buAutoNum type="alphaLcParenR"/>
            </a:pPr>
            <a:r>
              <a:rPr lang="es-MX" dirty="0">
                <a:latin typeface="Verdana" pitchFamily="34" charset="0"/>
              </a:rPr>
              <a:t>De todas las luchas </a:t>
            </a:r>
            <a:r>
              <a:rPr lang="es-MX" dirty="0" smtClean="0">
                <a:latin typeface="Verdana" pitchFamily="34" charset="0"/>
              </a:rPr>
              <a:t>habidas ¿Cuál es la más </a:t>
            </a:r>
            <a:r>
              <a:rPr lang="es-MX" dirty="0">
                <a:latin typeface="Verdana" pitchFamily="34" charset="0"/>
              </a:rPr>
              <a:t>grande </a:t>
            </a:r>
            <a:r>
              <a:rPr lang="es-MX" dirty="0" smtClean="0">
                <a:latin typeface="Verdana" pitchFamily="34" charset="0"/>
              </a:rPr>
              <a:t>(dinámica)</a:t>
            </a:r>
            <a:endParaRPr lang="es-MX" dirty="0">
              <a:latin typeface="Verdana" pitchFamily="34" charset="0"/>
            </a:endParaRPr>
          </a:p>
          <a:p>
            <a:pPr marL="342900" indent="-342900">
              <a:lnSpc>
                <a:spcPct val="125000"/>
              </a:lnSpc>
              <a:spcBef>
                <a:spcPct val="50000"/>
              </a:spcBef>
              <a:buFontTx/>
              <a:buAutoNum type="alphaLcParenR"/>
            </a:pPr>
            <a:r>
              <a:rPr lang="es-MX" dirty="0">
                <a:latin typeface="Verdana" pitchFamily="34" charset="0"/>
              </a:rPr>
              <a:t>De todas las </a:t>
            </a:r>
            <a:r>
              <a:rPr lang="es-MX" u="sng" dirty="0">
                <a:latin typeface="Verdana" pitchFamily="34" charset="0"/>
              </a:rPr>
              <a:t>preparaciones la</a:t>
            </a:r>
            <a:r>
              <a:rPr lang="es-MX" dirty="0">
                <a:latin typeface="Verdana" pitchFamily="34" charset="0"/>
              </a:rPr>
              <a:t> más </a:t>
            </a:r>
            <a:r>
              <a:rPr lang="es-MX" u="sng" dirty="0">
                <a:latin typeface="Verdana" pitchFamily="34" charset="0"/>
              </a:rPr>
              <a:t>importante</a:t>
            </a:r>
            <a:r>
              <a:rPr lang="es-MX" dirty="0">
                <a:latin typeface="Verdana" pitchFamily="34" charset="0"/>
              </a:rPr>
              <a:t> y más </a:t>
            </a:r>
            <a:r>
              <a:rPr lang="es-MX" u="sng" dirty="0">
                <a:latin typeface="Verdana" pitchFamily="34" charset="0"/>
              </a:rPr>
              <a:t>completa</a:t>
            </a:r>
            <a:r>
              <a:rPr lang="es-MX" dirty="0">
                <a:latin typeface="Verdana" pitchFamily="34" charset="0"/>
              </a:rPr>
              <a:t> debe ser la </a:t>
            </a:r>
            <a:r>
              <a:rPr lang="es-MX" u="sng" dirty="0">
                <a:latin typeface="Verdana" pitchFamily="34" charset="0"/>
              </a:rPr>
              <a:t>espiritual</a:t>
            </a:r>
            <a:r>
              <a:rPr lang="es-MX" dirty="0">
                <a:latin typeface="Verdana" pitchFamily="34" charset="0"/>
              </a:rPr>
              <a:t>.</a:t>
            </a:r>
            <a:endParaRPr lang="es-ES" dirty="0">
              <a:latin typeface="Verdana" pitchFamily="34" charset="0"/>
            </a:endParaRPr>
          </a:p>
        </p:txBody>
      </p:sp>
      <p:sp>
        <p:nvSpPr>
          <p:cNvPr id="12298" name="AutoShape 11"/>
          <p:cNvSpPr>
            <a:spLocks noChangeArrowheads="1"/>
          </p:cNvSpPr>
          <p:nvPr/>
        </p:nvSpPr>
        <p:spPr bwMode="auto">
          <a:xfrm>
            <a:off x="34925" y="3789363"/>
            <a:ext cx="1582738" cy="1909762"/>
          </a:xfrm>
          <a:prstGeom prst="curvedRightArrow">
            <a:avLst>
              <a:gd name="adj1" fmla="val 24132"/>
              <a:gd name="adj2" fmla="val 4826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2299" name="Text Box 13"/>
          <p:cNvSpPr txBox="1">
            <a:spLocks noChangeArrowheads="1"/>
          </p:cNvSpPr>
          <p:nvPr/>
        </p:nvSpPr>
        <p:spPr bwMode="auto">
          <a:xfrm>
            <a:off x="1654175" y="3689350"/>
            <a:ext cx="5776913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 startAt="4"/>
            </a:pPr>
            <a:r>
              <a:rPr lang="es-MX" sz="1400" dirty="0" smtClean="0">
                <a:latin typeface="Verdana" pitchFamily="34" charset="0"/>
              </a:rPr>
              <a:t>Culto personal</a:t>
            </a:r>
          </a:p>
          <a:p>
            <a:pPr marL="342900" indent="-342900">
              <a:spcBef>
                <a:spcPct val="50000"/>
              </a:spcBef>
              <a:buFontTx/>
              <a:buAutoNum type="alphaLcParenR" startAt="4"/>
            </a:pPr>
            <a:r>
              <a:rPr lang="es-MX" sz="1400" dirty="0" smtClean="0">
                <a:latin typeface="Verdana" pitchFamily="34" charset="0"/>
              </a:rPr>
              <a:t>Pensar en Jesús mientras colportas.</a:t>
            </a:r>
            <a:endParaRPr lang="es-MX" sz="1400" dirty="0">
              <a:latin typeface="Verdana" pitchFamily="34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lphaLcParenR" startAt="4"/>
            </a:pPr>
            <a:r>
              <a:rPr lang="es-MX" sz="1400" dirty="0" smtClean="0">
                <a:latin typeface="Verdana" pitchFamily="34" charset="0"/>
              </a:rPr>
              <a:t>Dedicar un día al ayuno y oración.</a:t>
            </a:r>
            <a:r>
              <a:rPr lang="es-MX" sz="1600" dirty="0" smtClean="0">
                <a:latin typeface="Verdana" pitchFamily="34" charset="0"/>
              </a:rPr>
              <a:t> </a:t>
            </a:r>
            <a:endParaRPr lang="es-ES" sz="1600" dirty="0">
              <a:latin typeface="Verdana" pitchFamily="34" charset="0"/>
            </a:endParaRPr>
          </a:p>
        </p:txBody>
      </p:sp>
      <p:sp>
        <p:nvSpPr>
          <p:cNvPr id="12300" name="AutoShape 14"/>
          <p:cNvSpPr>
            <a:spLocks noChangeArrowheads="1"/>
          </p:cNvSpPr>
          <p:nvPr/>
        </p:nvSpPr>
        <p:spPr bwMode="auto">
          <a:xfrm rot="860145">
            <a:off x="6588125" y="3781425"/>
            <a:ext cx="1882775" cy="1908175"/>
          </a:xfrm>
          <a:prstGeom prst="curvedLeftArrow">
            <a:avLst>
              <a:gd name="adj1" fmla="val 20270"/>
              <a:gd name="adj2" fmla="val 4054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2301" name="Text Box 15"/>
          <p:cNvSpPr txBox="1">
            <a:spLocks noChangeArrowheads="1"/>
          </p:cNvSpPr>
          <p:nvPr/>
        </p:nvSpPr>
        <p:spPr bwMode="auto">
          <a:xfrm>
            <a:off x="922338" y="6189663"/>
            <a:ext cx="7200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 startAt="7"/>
            </a:pPr>
            <a:r>
              <a:rPr lang="es-MX" dirty="0">
                <a:latin typeface="Verdana" pitchFamily="34" charset="0"/>
              </a:rPr>
              <a:t>Estudiar </a:t>
            </a:r>
            <a:r>
              <a:rPr lang="es-MX" u="sng" dirty="0">
                <a:latin typeface="Verdana" pitchFamily="34" charset="0"/>
              </a:rPr>
              <a:t>diariamente la Santa Biblia </a:t>
            </a:r>
            <a:r>
              <a:rPr lang="es-MX" u="sng" dirty="0" smtClean="0">
                <a:latin typeface="Verdana" pitchFamily="34" charset="0"/>
              </a:rPr>
              <a:t>pura </a:t>
            </a:r>
            <a:r>
              <a:rPr lang="es-MX" dirty="0" smtClean="0">
                <a:latin typeface="Verdana" pitchFamily="34" charset="0"/>
              </a:rPr>
              <a:t>que </a:t>
            </a:r>
            <a:r>
              <a:rPr lang="es-MX" dirty="0">
                <a:latin typeface="Verdana" pitchFamily="34" charset="0"/>
              </a:rPr>
              <a:t>es  la espada y la lámpara de todo cristiano.</a:t>
            </a:r>
            <a:endParaRPr lang="es-ES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build="p"/>
      <p:bldP spid="12299" grpId="0" build="p"/>
      <p:bldP spid="12301" grpId="0" build="p"/>
    </p:bldLst>
  </p:timing>
</p:sld>
</file>

<file path=ppt/theme/theme1.xml><?xml version="1.0" encoding="utf-8"?>
<a:theme xmlns:a="http://schemas.openxmlformats.org/drawingml/2006/main" name="Onda">
  <a:themeElements>
    <a:clrScheme name="Onda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On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da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da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2762</TotalTime>
  <Words>2297</Words>
  <Application>Microsoft Office PowerPoint</Application>
  <PresentationFormat>Presentación en pantalla (4:3)</PresentationFormat>
  <Paragraphs>605</Paragraphs>
  <Slides>55</Slides>
  <Notes>55</Notes>
  <HiddenSlides>1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55</vt:i4>
      </vt:variant>
    </vt:vector>
  </HeadingPairs>
  <TitlesOfParts>
    <vt:vector size="64" baseType="lpstr">
      <vt:lpstr>Arial</vt:lpstr>
      <vt:lpstr>Wingdings</vt:lpstr>
      <vt:lpstr>Calibri</vt:lpstr>
      <vt:lpstr>Blackadder ITC</vt:lpstr>
      <vt:lpstr>Verdana</vt:lpstr>
      <vt:lpstr>French Script MT</vt:lpstr>
      <vt:lpstr>Tempus Sans ITC</vt:lpstr>
      <vt:lpstr>Script MT Bold</vt:lpstr>
      <vt:lpstr>Onda</vt:lpstr>
      <vt:lpstr>Diapositiva 1</vt:lpstr>
      <vt:lpstr>Diapositiva 2</vt:lpstr>
      <vt:lpstr>Diapositiva 3</vt:lpstr>
      <vt:lpstr>PASOS   del  ARTE CRISTIANO   de   la VENTA</vt:lpstr>
      <vt:lpstr>PREPARACION                             Primer Paso</vt:lpstr>
      <vt:lpstr>Diapositiva 6</vt:lpstr>
      <vt:lpstr>Diapositiva 7</vt:lpstr>
      <vt:lpstr>Diapositiva 8</vt:lpstr>
      <vt:lpstr>Diapositiva 9</vt:lpstr>
      <vt:lpstr>Diapositiva 10</vt:lpstr>
      <vt:lpstr>Diapositiva 11</vt:lpstr>
      <vt:lpstr>PASOS del ARTE CRISTIANO de  la VENTA </vt:lpstr>
      <vt:lpstr>Diapositiva 13</vt:lpstr>
      <vt:lpstr>Diapositiva 14</vt:lpstr>
      <vt:lpstr>Diapositiva 15</vt:lpstr>
      <vt:lpstr>Diapositiva 16</vt:lpstr>
      <vt:lpstr>Diapositiva 17</vt:lpstr>
      <vt:lpstr>PASOS del ARTE CRISTIANO de la  VENTA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PASOS del ARTE CRISTIANO de la  VENTA</vt:lpstr>
      <vt:lpstr>Diapositiva 27</vt:lpstr>
      <vt:lpstr>Diapositiva 28</vt:lpstr>
      <vt:lpstr>Diapositiva 29</vt:lpstr>
      <vt:lpstr>Diapositiva 30</vt:lpstr>
      <vt:lpstr>Diapositiva 31</vt:lpstr>
      <vt:lpstr>PASOS del ARTE CRISTIANO de la  VENTA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PASOS del ARTE CRISTIANO de la  VENTA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PASOS del ARTE CRISTIANO de la  VENTA</vt:lpstr>
      <vt:lpstr>Diapositiva 51</vt:lpstr>
      <vt:lpstr>Diapositiva 52</vt:lpstr>
      <vt:lpstr>Diapositiva 53</vt:lpstr>
      <vt:lpstr>Diapositiva 54</vt:lpstr>
      <vt:lpstr>Diapositiva 55</vt:lpstr>
    </vt:vector>
  </TitlesOfParts>
  <Company>I.A.S. Secc. Noreste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Sean todos</dc:title>
  <dc:creator>Propietario</dc:creator>
  <cp:lastModifiedBy>Glorita</cp:lastModifiedBy>
  <cp:revision>437</cp:revision>
  <dcterms:created xsi:type="dcterms:W3CDTF">2005-08-31T13:01:23Z</dcterms:created>
  <dcterms:modified xsi:type="dcterms:W3CDTF">2010-05-01T20:30:30Z</dcterms:modified>
</cp:coreProperties>
</file>