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5"/>
  </p:notesMasterIdLst>
  <p:sldIdLst>
    <p:sldId id="256" r:id="rId2"/>
    <p:sldId id="257" r:id="rId3"/>
    <p:sldId id="306"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284" r:id="rId25"/>
    <p:sldId id="282" r:id="rId26"/>
    <p:sldId id="283" r:id="rId27"/>
    <p:sldId id="276" r:id="rId28"/>
    <p:sldId id="277" r:id="rId29"/>
    <p:sldId id="272" r:id="rId30"/>
    <p:sldId id="274" r:id="rId31"/>
    <p:sldId id="273" r:id="rId32"/>
    <p:sldId id="275" r:id="rId33"/>
    <p:sldId id="265" r:id="rId34"/>
    <p:sldId id="258" r:id="rId35"/>
    <p:sldId id="262" r:id="rId36"/>
    <p:sldId id="261" r:id="rId37"/>
    <p:sldId id="263" r:id="rId38"/>
    <p:sldId id="259" r:id="rId39"/>
    <p:sldId id="264" r:id="rId40"/>
    <p:sldId id="278" r:id="rId41"/>
    <p:sldId id="279" r:id="rId42"/>
    <p:sldId id="280" r:id="rId43"/>
    <p:sldId id="281" r:id="rId4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72" autoAdjust="0"/>
    <p:restoredTop sz="94661" autoAdjust="0"/>
  </p:normalViewPr>
  <p:slideViewPr>
    <p:cSldViewPr>
      <p:cViewPr varScale="1">
        <p:scale>
          <a:sx n="42" d="100"/>
          <a:sy n="42" d="100"/>
        </p:scale>
        <p:origin x="-64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58BF47-580D-45F7-A482-9910F6439B2D}" type="datetimeFigureOut">
              <a:rPr lang="es-MX" smtClean="0"/>
              <a:pPr/>
              <a:t>07/11/2008</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4B85C-D0CE-4A9B-808E-03B9B5496A2A}"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1</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486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486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3E2FA8B-88D7-4387-A9A3-0426DC43DE7F}" type="slidenum">
              <a:rPr lang="es-MX"/>
              <a:pPr/>
              <a:t>10</a:t>
            </a:fld>
            <a:endParaRPr lang="es-MX"/>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5891"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589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022432-0A72-4FC2-B52E-3B2BAC2EDA04}" type="slidenum">
              <a:rPr lang="es-MX"/>
              <a:pPr/>
              <a:t>11</a:t>
            </a:fld>
            <a:endParaRPr lang="es-MX"/>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6915"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691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91F912-6949-4E20-B671-358EFE46F681}" type="slidenum">
              <a:rPr lang="es-MX"/>
              <a:pPr/>
              <a:t>12</a:t>
            </a:fld>
            <a:endParaRPr lang="es-MX"/>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7939"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794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4D4167-5A38-4454-A113-C6B307AC11BC}" type="slidenum">
              <a:rPr lang="es-MX"/>
              <a:pPr/>
              <a:t>13</a:t>
            </a:fld>
            <a:endParaRPr lang="es-MX"/>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8963"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896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638464A-0709-414A-90B1-D41E3CE7DAE7}" type="slidenum">
              <a:rPr lang="es-MX"/>
              <a:pPr/>
              <a:t>14</a:t>
            </a:fld>
            <a:endParaRPr lang="es-MX"/>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998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998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CCF9881-AA56-4207-A27A-83E7969A9BB6}" type="slidenum">
              <a:rPr lang="es-MX"/>
              <a:pPr/>
              <a:t>15</a:t>
            </a:fld>
            <a:endParaRPr lang="es-MX"/>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1011"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101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4952070-D5FC-4A4E-8367-AD2FD527C61A}" type="slidenum">
              <a:rPr lang="es-MX"/>
              <a:pPr/>
              <a:t>16</a:t>
            </a:fld>
            <a:endParaRPr lang="es-MX"/>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2035"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203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AEBD3F-785F-4ACD-938A-63A170F079D6}" type="slidenum">
              <a:rPr lang="es-MX"/>
              <a:pPr/>
              <a:t>17</a:t>
            </a:fld>
            <a:endParaRPr lang="es-MX"/>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3059"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306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12EDDA7-77DE-4AC2-BA66-7A889576029B}" type="slidenum">
              <a:rPr lang="es-MX"/>
              <a:pPr/>
              <a:t>18</a:t>
            </a:fld>
            <a:endParaRPr lang="es-MX"/>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4083"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408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7F26497-655D-4AA5-8D60-30EDB36E2A82}" type="slidenum">
              <a:rPr lang="es-MX"/>
              <a:pPr/>
              <a:t>19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2</a:t>
            </a:fld>
            <a:endParaRPr lang="es-MX"/>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510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510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CD8CFEE-CC69-4AEF-897C-E274D8126281}" type="slidenum">
              <a:rPr lang="es-MX"/>
              <a:pPr/>
              <a:t>20</a:t>
            </a:fld>
            <a:endParaRPr lang="es-MX"/>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6131"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613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76641F6-8FAF-4124-9A82-480E39DCAAE7}" type="slidenum">
              <a:rPr lang="es-MX"/>
              <a:pPr/>
              <a:t>21</a:t>
            </a:fld>
            <a:endParaRPr lang="es-MX"/>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7155"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715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8E6CEC8-36FF-4F6F-A978-D9C6CBEDCCC4}" type="slidenum">
              <a:rPr lang="es-MX"/>
              <a:pPr/>
              <a:t>22</a:t>
            </a:fld>
            <a:endParaRPr lang="es-MX"/>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78179"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7818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DDCFF3-4CCA-4879-BCDB-C9673CA0651A}" type="slidenum">
              <a:rPr lang="es-MX"/>
              <a:pPr/>
              <a:t>23</a:t>
            </a:fld>
            <a:endParaRPr lang="es-MX"/>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24</a:t>
            </a:fld>
            <a:endParaRPr lang="es-MX"/>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25</a:t>
            </a:fld>
            <a:endParaRPr lang="es-MX"/>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26</a:t>
            </a:fld>
            <a:endParaRPr lang="es-MX"/>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27</a:t>
            </a:fld>
            <a:endParaRPr lang="es-MX"/>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28</a:t>
            </a:fld>
            <a:endParaRPr lang="es-MX"/>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29</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a:t>
            </a:fld>
            <a:endParaRPr lang="es-MX"/>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30</a:t>
            </a:fld>
            <a:endParaRPr lang="es-MX"/>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31</a:t>
            </a:fld>
            <a:endParaRPr lang="es-MX"/>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32</a:t>
            </a:fld>
            <a:endParaRPr lang="es-MX"/>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33</a:t>
            </a:fld>
            <a:endParaRPr lang="es-MX"/>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34</a:t>
            </a:fld>
            <a:endParaRPr lang="es-MX"/>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35</a:t>
            </a:fld>
            <a:endParaRPr lang="es-MX"/>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36</a:t>
            </a:fld>
            <a:endParaRPr lang="es-MX"/>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37</a:t>
            </a:fld>
            <a:endParaRPr lang="es-MX"/>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38</a:t>
            </a:fld>
            <a:endParaRPr lang="es-MX"/>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BD74B85C-D0CE-4A9B-808E-03B9B5496A2A}" type="slidenum">
              <a:rPr lang="es-MX" smtClean="0"/>
              <a:pPr/>
              <a:t>39</a:t>
            </a:fld>
            <a:endParaRPr lang="es-MX"/>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58723"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5872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83AB91-E269-4071-9F67-CDAA12E0F52C}" type="slidenum">
              <a:rPr lang="es-MX"/>
              <a:pPr/>
              <a:t>4</a:t>
            </a:fld>
            <a:endParaRPr lang="es-MX"/>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40</a:t>
            </a:fld>
            <a:endParaRPr lang="es-MX"/>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41</a:t>
            </a:fld>
            <a:endParaRPr lang="es-MX"/>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42</a:t>
            </a:fld>
            <a:endParaRPr lang="es-MX"/>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19A821EC-BE61-413D-B39D-7112A1222218}" type="slidenum">
              <a:rPr lang="es-MX" smtClean="0"/>
              <a:pPr/>
              <a:t>43</a:t>
            </a:fld>
            <a:endParaRPr lang="es-MX"/>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5974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5974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FB36DF6-31D6-46D6-BBC7-56E86C10CA39}" type="slidenum">
              <a:rPr lang="es-MX"/>
              <a:pPr/>
              <a:t>5</a:t>
            </a:fld>
            <a:endParaRPr lang="es-MX"/>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0771"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077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AC8442F-A25E-4EB6-B388-1EEFEB481689}" type="slidenum">
              <a:rPr lang="es-MX"/>
              <a:pPr/>
              <a:t>6</a:t>
            </a:fld>
            <a:endParaRPr lang="es-MX"/>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1795"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179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F1F445-57E6-4318-A176-50E283A6C0C6}" type="slidenum">
              <a:rPr lang="es-MX"/>
              <a:pPr/>
              <a:t>7</a:t>
            </a:fld>
            <a:endParaRPr lang="es-MX"/>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2819"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282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4EF739-28AC-4B1B-84AA-2D3980B97627}" type="slidenum">
              <a:rPr lang="es-MX"/>
              <a:pPr/>
              <a:t>8</a:t>
            </a:fld>
            <a:endParaRPr lang="es-MX"/>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3843"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MX" smtClean="0"/>
          </a:p>
        </p:txBody>
      </p:sp>
      <p:sp>
        <p:nvSpPr>
          <p:cNvPr id="16384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0E3095-E03C-4087-9467-83B719B01C44}" type="slidenum">
              <a:rPr lang="es-MX"/>
              <a:pPr/>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17" name="16 Marcador de pie de página"/>
          <p:cNvSpPr>
            <a:spLocks noGrp="1"/>
          </p:cNvSpPr>
          <p:nvPr>
            <p:ph type="ftr" sz="quarter" idx="11"/>
          </p:nvPr>
        </p:nvSpPr>
        <p:spPr/>
        <p:txBody>
          <a:bodyPr/>
          <a:lstStyle/>
          <a:p>
            <a:endParaRPr lang="es-MX"/>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CB6202FE-1FC9-4883-B594-4C7739E4563A}" type="slidenum">
              <a:rPr lang="es-MX" smtClean="0"/>
              <a:pPr/>
              <a:t>‹Nº›</a:t>
            </a:fld>
            <a:endParaRPr lang="es-MX"/>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7813"/>
            <a:ext cx="7772400" cy="1143000"/>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914400" y="1600200"/>
            <a:ext cx="3810000" cy="48529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876800" y="1600200"/>
            <a:ext cx="3810000" cy="48529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5" name="4 Marcador de pie de página"/>
          <p:cNvSpPr>
            <a:spLocks noGrp="1"/>
          </p:cNvSpPr>
          <p:nvPr>
            <p:ph type="ftr" sz="quarter" idx="11"/>
          </p:nvPr>
        </p:nvSpPr>
        <p:spPr>
          <a:xfrm>
            <a:off x="800100" y="6172200"/>
            <a:ext cx="4000500" cy="457200"/>
          </a:xfrm>
        </p:spPr>
        <p:txBody>
          <a:bodyPr/>
          <a:lstStyle/>
          <a:p>
            <a:endParaRPr lang="es-MX"/>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CB6202FE-1FC9-4883-B594-4C7739E4563A}"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B6202FE-1FC9-4883-B594-4C7739E4563A}" type="slidenum">
              <a:rPr lang="es-MX" smtClean="0"/>
              <a:pPr/>
              <a:t>‹Nº›</a:t>
            </a:fld>
            <a:endParaRPr lang="es-MX"/>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F36A985-7895-49EB-85D3-8A54971106F6}" type="datetimeFigureOut">
              <a:rPr lang="es-MX" smtClean="0"/>
              <a:pPr/>
              <a:t>07/11/2008</a:t>
            </a:fld>
            <a:endParaRPr lang="es-MX"/>
          </a:p>
        </p:txBody>
      </p:sp>
      <p:sp>
        <p:nvSpPr>
          <p:cNvPr id="6" name="5 Marcador de pie de página"/>
          <p:cNvSpPr>
            <a:spLocks noGrp="1"/>
          </p:cNvSpPr>
          <p:nvPr>
            <p:ph type="ftr" sz="quarter" idx="11"/>
          </p:nvPr>
        </p:nvSpPr>
        <p:spPr>
          <a:xfrm>
            <a:off x="914400" y="6172200"/>
            <a:ext cx="3886200" cy="457200"/>
          </a:xfrm>
        </p:spPr>
        <p:txBody>
          <a:bodyPr/>
          <a:lstStyle/>
          <a:p>
            <a:endParaRPr lang="es-MX"/>
          </a:p>
        </p:txBody>
      </p:sp>
      <p:sp>
        <p:nvSpPr>
          <p:cNvPr id="7" name="6 Marcador de número de diapositiva"/>
          <p:cNvSpPr>
            <a:spLocks noGrp="1"/>
          </p:cNvSpPr>
          <p:nvPr>
            <p:ph type="sldNum" sz="quarter" idx="12"/>
          </p:nvPr>
        </p:nvSpPr>
        <p:spPr>
          <a:xfrm>
            <a:off x="146304" y="6208776"/>
            <a:ext cx="457200" cy="457200"/>
          </a:xfrm>
        </p:spPr>
        <p:txBody>
          <a:bodyPr/>
          <a:lstStyle/>
          <a:p>
            <a:fld id="{CB6202FE-1FC9-4883-B594-4C7739E4563A}" type="slidenum">
              <a:rPr lang="es-MX" smtClean="0"/>
              <a:pPr/>
              <a:t>‹Nº›</a:t>
            </a:fld>
            <a:endParaRPr lang="es-MX"/>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F36A985-7895-49EB-85D3-8A54971106F6}" type="datetimeFigureOut">
              <a:rPr lang="es-MX" smtClean="0"/>
              <a:pPr/>
              <a:t>07/11/2008</a:t>
            </a:fld>
            <a:endParaRPr lang="es-MX"/>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MX"/>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B6202FE-1FC9-4883-B594-4C7739E4563A}"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clrChange>
              <a:clrFrom>
                <a:srgbClr val="FFFFFF"/>
              </a:clrFrom>
              <a:clrTo>
                <a:srgbClr val="FFFFFF">
                  <a:alpha val="0"/>
                </a:srgbClr>
              </a:clrTo>
            </a:clrChange>
            <a:duotone>
              <a:schemeClr val="accent6">
                <a:shade val="45000"/>
                <a:satMod val="135000"/>
              </a:schemeClr>
              <a:prstClr val="white"/>
            </a:duotone>
          </a:blip>
          <a:srcRect/>
          <a:stretch>
            <a:fillRect/>
          </a:stretch>
        </p:blipFill>
        <p:spPr bwMode="auto">
          <a:xfrm>
            <a:off x="2643174" y="4214818"/>
            <a:ext cx="5486400" cy="2047875"/>
          </a:xfrm>
          <a:prstGeom prst="rect">
            <a:avLst/>
          </a:prstGeom>
          <a:noFill/>
          <a:ln w="9525">
            <a:noFill/>
            <a:miter lim="800000"/>
            <a:headEnd/>
            <a:tailEnd/>
          </a:ln>
        </p:spPr>
      </p:pic>
      <p:pic>
        <p:nvPicPr>
          <p:cNvPr id="1028" name="Picture 4" descr="http://derecho.laguia2000.com/wp-content/themes/laguia/images/related.gif"/>
          <p:cNvPicPr>
            <a:picLocks noChangeAspect="1" noChangeArrowheads="1"/>
          </p:cNvPicPr>
          <p:nvPr/>
        </p:nvPicPr>
        <p:blipFill>
          <a:blip r:embed="rId4"/>
          <a:srcRect/>
          <a:stretch>
            <a:fillRect/>
          </a:stretch>
        </p:blipFill>
        <p:spPr bwMode="auto">
          <a:xfrm>
            <a:off x="642910" y="3714752"/>
            <a:ext cx="2214546" cy="2746038"/>
          </a:xfrm>
          <a:prstGeom prst="rect">
            <a:avLst/>
          </a:prstGeom>
          <a:noFill/>
        </p:spPr>
      </p:pic>
      <p:sp>
        <p:nvSpPr>
          <p:cNvPr id="6" name="5 Rectángulo"/>
          <p:cNvSpPr/>
          <p:nvPr/>
        </p:nvSpPr>
        <p:spPr>
          <a:xfrm>
            <a:off x="395289" y="1714488"/>
            <a:ext cx="8177239" cy="923330"/>
          </a:xfrm>
          <a:prstGeom prst="rect">
            <a:avLst/>
          </a:prstGeom>
          <a:noFill/>
          <a:ln>
            <a:solidFill>
              <a:srgbClr val="FFFF00"/>
            </a:solidFill>
          </a:ln>
          <a:effectLst>
            <a:reflection blurRad="6350" stA="50000" endA="300" endPos="55000" dir="5400000" sy="-100000" algn="bl" rotWithShape="0"/>
          </a:effectLst>
          <a:scene3d>
            <a:camera prst="orthographicFront"/>
            <a:lightRig rig="threePt" dir="t"/>
          </a:scene3d>
          <a:sp3d>
            <a:bevelT w="139700" prst="cross"/>
          </a:sp3d>
        </p:spPr>
        <p:txBody>
          <a:bodyPr wrap="none" lIns="91440" tIns="45720" rIns="91440" bIns="45720">
            <a:spAutoFit/>
          </a:bodyPr>
          <a:lstStyle/>
          <a:p>
            <a:pPr algn="ctr"/>
            <a:r>
              <a:rPr lang="es-MX" sz="5400" dirty="0" smtClean="0">
                <a:ln w="18415" cmpd="sng">
                  <a:solidFill>
                    <a:srgbClr val="FFFFFF"/>
                  </a:solidFill>
                  <a:prstDash val="solid"/>
                </a:ln>
                <a:solidFill>
                  <a:srgbClr val="FFFFFF"/>
                </a:solidFill>
                <a:effectLst>
                  <a:glow rad="228600">
                    <a:schemeClr val="accent5">
                      <a:satMod val="175000"/>
                      <a:alpha val="40000"/>
                    </a:schemeClr>
                  </a:glow>
                  <a:outerShdw blurRad="63500" dir="3600000" algn="tl" rotWithShape="0">
                    <a:srgbClr val="000000">
                      <a:alpha val="70000"/>
                    </a:srgbClr>
                  </a:outerShdw>
                </a:effectLst>
              </a:rPr>
              <a:t>OBJECIONES EN EL CIERRE</a:t>
            </a:r>
            <a:endParaRPr lang="es-ES" sz="5400" dirty="0">
              <a:ln w="18415" cmpd="sng">
                <a:solidFill>
                  <a:srgbClr val="FFFFFF"/>
                </a:solidFill>
                <a:prstDash val="solid"/>
              </a:ln>
              <a:solidFill>
                <a:srgbClr val="FFFFFF"/>
              </a:solidFill>
              <a:effectLst>
                <a:glow rad="228600">
                  <a:schemeClr val="accent5">
                    <a:satMod val="175000"/>
                    <a:alpha val="40000"/>
                  </a:schemeClr>
                </a:glow>
                <a:outerShdw blurRad="63500" dir="3600000" algn="tl" rotWithShape="0">
                  <a:srgbClr val="000000">
                    <a:alpha val="70000"/>
                  </a:srgbClr>
                </a:outerShdw>
              </a:effectLst>
            </a:endParaRPr>
          </a:p>
        </p:txBody>
      </p:sp>
      <p:sp>
        <p:nvSpPr>
          <p:cNvPr id="5" name="4 CuadroTexto"/>
          <p:cNvSpPr txBox="1"/>
          <p:nvPr/>
        </p:nvSpPr>
        <p:spPr>
          <a:xfrm>
            <a:off x="3786182" y="5997379"/>
            <a:ext cx="4429156" cy="646331"/>
          </a:xfrm>
          <a:prstGeom prst="rect">
            <a:avLst/>
          </a:prstGeom>
          <a:noFill/>
        </p:spPr>
        <p:txBody>
          <a:bodyPr wrap="square" rtlCol="0">
            <a:spAutoFit/>
          </a:bodyPr>
          <a:lstStyle/>
          <a:p>
            <a:pPr algn="ctr"/>
            <a:r>
              <a:rPr lang="es-MX" dirty="0" smtClean="0"/>
              <a:t>Ptr. Abel Sánchez A.</a:t>
            </a:r>
          </a:p>
          <a:p>
            <a:pPr algn="ctr"/>
            <a:r>
              <a:rPr lang="es-MX" dirty="0" smtClean="0"/>
              <a:t>UNION MEXICANA CENTRAL</a:t>
            </a:r>
            <a:endParaRPr lang="es-MX"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solidFill>
            <a:srgbClr val="007E9C"/>
          </a:solidFill>
        </p:spPr>
        <p:txBody>
          <a:bodyPr>
            <a:normAutofit fontScale="90000"/>
          </a:bodyPr>
          <a:lstStyle/>
          <a:p>
            <a:pPr algn="ctr" eaLnBrk="1" hangingPunct="1"/>
            <a:r>
              <a:rPr lang="es-ES" sz="3800" b="1" dirty="0" smtClean="0">
                <a:solidFill>
                  <a:schemeClr val="bg1"/>
                </a:solidFill>
              </a:rPr>
              <a:t>“La anormalidad circunstancial del cliente”.</a:t>
            </a:r>
            <a:endParaRPr lang="en-US" sz="3800" b="1" dirty="0" smtClean="0">
              <a:solidFill>
                <a:schemeClr val="bg1"/>
              </a:solidFill>
            </a:endParaRPr>
          </a:p>
        </p:txBody>
      </p:sp>
      <p:sp>
        <p:nvSpPr>
          <p:cNvPr id="72707" name="Rectangle 3"/>
          <p:cNvSpPr>
            <a:spLocks noGrp="1" noChangeArrowheads="1"/>
          </p:cNvSpPr>
          <p:nvPr>
            <p:ph sz="quarter" idx="1"/>
          </p:nvPr>
        </p:nvSpPr>
        <p:spPr>
          <a:xfrm>
            <a:off x="914400" y="1628775"/>
            <a:ext cx="4800600" cy="4530725"/>
          </a:xfrm>
        </p:spPr>
        <p:txBody>
          <a:bodyPr/>
          <a:lstStyle/>
          <a:p>
            <a:pPr eaLnBrk="1" hangingPunct="1">
              <a:lnSpc>
                <a:spcPct val="80000"/>
              </a:lnSpc>
              <a:buFont typeface="Wingdings" pitchFamily="2" charset="2"/>
              <a:buNone/>
            </a:pPr>
            <a:r>
              <a:rPr lang="es-ES" b="1" dirty="0" smtClean="0"/>
              <a:t>	</a:t>
            </a:r>
            <a:r>
              <a:rPr lang="es-ES" b="1" u="sng" dirty="0" smtClean="0"/>
              <a:t>Es cuando el comprador</a:t>
            </a:r>
            <a:r>
              <a:rPr lang="es-ES" b="1" dirty="0" smtClean="0"/>
              <a:t>, en el momento del cierre de la venta</a:t>
            </a:r>
            <a:r>
              <a:rPr lang="es-ES" b="1" u="sng" dirty="0" smtClean="0"/>
              <a:t>:</a:t>
            </a:r>
          </a:p>
          <a:p>
            <a:pPr eaLnBrk="1" hangingPunct="1">
              <a:lnSpc>
                <a:spcPct val="80000"/>
              </a:lnSpc>
            </a:pPr>
            <a:r>
              <a:rPr lang="es-ES" u="sng" dirty="0" smtClean="0"/>
              <a:t>no se halla en estado normal</a:t>
            </a:r>
            <a:r>
              <a:rPr lang="es-ES" dirty="0" smtClean="0"/>
              <a:t>: en este momento no piensa como suele hacerlo; </a:t>
            </a:r>
          </a:p>
          <a:p>
            <a:pPr eaLnBrk="1" hangingPunct="1">
              <a:lnSpc>
                <a:spcPct val="80000"/>
              </a:lnSpc>
            </a:pPr>
            <a:r>
              <a:rPr lang="es-ES" dirty="0" smtClean="0"/>
              <a:t>no actúa como habitualmente lo hace; </a:t>
            </a:r>
          </a:p>
          <a:p>
            <a:pPr eaLnBrk="1" hangingPunct="1">
              <a:lnSpc>
                <a:spcPct val="80000"/>
              </a:lnSpc>
            </a:pPr>
            <a:r>
              <a:rPr lang="es-ES" dirty="0" smtClean="0"/>
              <a:t>a veces no parece ser la misma persona que era unos momentos antes. </a:t>
            </a:r>
            <a:endParaRPr lang="en-US" dirty="0" smtClean="0"/>
          </a:p>
        </p:txBody>
      </p:sp>
      <p:pic>
        <p:nvPicPr>
          <p:cNvPr id="72708" name="Picture 4" descr="200288327-001"/>
          <p:cNvPicPr>
            <a:picLocks noChangeAspect="1" noChangeArrowheads="1"/>
          </p:cNvPicPr>
          <p:nvPr/>
        </p:nvPicPr>
        <p:blipFill>
          <a:blip r:embed="rId3"/>
          <a:srcRect/>
          <a:stretch>
            <a:fillRect/>
          </a:stretch>
        </p:blipFill>
        <p:spPr bwMode="auto">
          <a:xfrm>
            <a:off x="5724525" y="1828800"/>
            <a:ext cx="3419475" cy="45339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normAutofit fontScale="90000"/>
          </a:bodyPr>
          <a:lstStyle/>
          <a:p>
            <a:pPr eaLnBrk="1" hangingPunct="1"/>
            <a:r>
              <a:rPr lang="es-ES" dirty="0" smtClean="0"/>
              <a:t>La multitud no razona. La multitud es emotiva.</a:t>
            </a:r>
            <a:r>
              <a:rPr lang="en-US" dirty="0" smtClean="0"/>
              <a:t> </a:t>
            </a:r>
          </a:p>
        </p:txBody>
      </p:sp>
      <p:sp>
        <p:nvSpPr>
          <p:cNvPr id="73731" name="Rectangle 3"/>
          <p:cNvSpPr>
            <a:spLocks noGrp="1" noChangeArrowheads="1"/>
          </p:cNvSpPr>
          <p:nvPr>
            <p:ph sz="quarter" idx="1"/>
          </p:nvPr>
        </p:nvSpPr>
        <p:spPr>
          <a:xfrm>
            <a:off x="785813" y="1614488"/>
            <a:ext cx="5410200" cy="4530725"/>
          </a:xfrm>
        </p:spPr>
        <p:txBody>
          <a:bodyPr/>
          <a:lstStyle/>
          <a:p>
            <a:pPr eaLnBrk="1" hangingPunct="1">
              <a:lnSpc>
                <a:spcPct val="80000"/>
              </a:lnSpc>
              <a:buFont typeface="Wingdings" pitchFamily="2" charset="2"/>
              <a:buNone/>
            </a:pPr>
            <a:r>
              <a:rPr lang="es-ES" sz="3200" dirty="0" smtClean="0"/>
              <a:t>	</a:t>
            </a:r>
            <a:r>
              <a:rPr lang="es-ES" sz="3200" b="1" dirty="0" smtClean="0"/>
              <a:t>Esto explica porque el comprador actúa como lo hace:</a:t>
            </a:r>
          </a:p>
          <a:p>
            <a:pPr eaLnBrk="1" hangingPunct="1">
              <a:lnSpc>
                <a:spcPct val="80000"/>
              </a:lnSpc>
            </a:pPr>
            <a:r>
              <a:rPr lang="es-ES" sz="3200" dirty="0" smtClean="0"/>
              <a:t>por qué puede criticar el artículo que usted le ofrece, </a:t>
            </a:r>
          </a:p>
          <a:p>
            <a:pPr eaLnBrk="1" hangingPunct="1">
              <a:lnSpc>
                <a:spcPct val="80000"/>
              </a:lnSpc>
            </a:pPr>
            <a:r>
              <a:rPr lang="es-ES" sz="3200" dirty="0" smtClean="0"/>
              <a:t>por qué puede ser tan irrazonable, </a:t>
            </a:r>
          </a:p>
          <a:p>
            <a:pPr eaLnBrk="1" hangingPunct="1">
              <a:lnSpc>
                <a:spcPct val="80000"/>
              </a:lnSpc>
            </a:pPr>
            <a:r>
              <a:rPr lang="es-ES" sz="3200" dirty="0" smtClean="0"/>
              <a:t>por qué hace y dice cosas tan antagónicas e incoherentes. </a:t>
            </a:r>
            <a:endParaRPr lang="en-US" sz="3200" dirty="0" smtClean="0"/>
          </a:p>
        </p:txBody>
      </p:sp>
      <p:pic>
        <p:nvPicPr>
          <p:cNvPr id="73732" name="Picture 4" descr="200304914-001"/>
          <p:cNvPicPr>
            <a:picLocks noChangeAspect="1" noChangeArrowheads="1"/>
          </p:cNvPicPr>
          <p:nvPr/>
        </p:nvPicPr>
        <p:blipFill>
          <a:blip r:embed="rId3"/>
          <a:srcRect/>
          <a:stretch>
            <a:fillRect/>
          </a:stretch>
        </p:blipFill>
        <p:spPr bwMode="auto">
          <a:xfrm>
            <a:off x="6010275" y="1752600"/>
            <a:ext cx="3209925" cy="48291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sz="quarter" idx="1"/>
          </p:nvPr>
        </p:nvSpPr>
        <p:spPr>
          <a:xfrm>
            <a:off x="5091113" y="1741488"/>
            <a:ext cx="3352800" cy="4343400"/>
          </a:xfrm>
        </p:spPr>
        <p:txBody>
          <a:bodyPr/>
          <a:lstStyle/>
          <a:p>
            <a:pPr eaLnBrk="1" hangingPunct="1"/>
            <a:r>
              <a:rPr lang="es-ES" sz="3600" dirty="0" smtClean="0"/>
              <a:t>La causa principal de la anormalidad circunstancial del cliente es </a:t>
            </a:r>
            <a:r>
              <a:rPr lang="es-ES" sz="3600" b="1" i="1" dirty="0" smtClean="0"/>
              <a:t>el temor</a:t>
            </a:r>
            <a:r>
              <a:rPr lang="es-ES" sz="3600" dirty="0" smtClean="0"/>
              <a:t>. </a:t>
            </a:r>
            <a:endParaRPr lang="en-US" sz="3600" dirty="0" smtClean="0"/>
          </a:p>
        </p:txBody>
      </p:sp>
      <p:pic>
        <p:nvPicPr>
          <p:cNvPr id="74755" name="Picture 3" descr="200569414-002"/>
          <p:cNvPicPr>
            <a:picLocks noChangeAspect="1" noChangeArrowheads="1"/>
          </p:cNvPicPr>
          <p:nvPr/>
        </p:nvPicPr>
        <p:blipFill>
          <a:blip r:embed="rId3"/>
          <a:srcRect/>
          <a:stretch>
            <a:fillRect/>
          </a:stretch>
        </p:blipFill>
        <p:spPr bwMode="auto">
          <a:xfrm>
            <a:off x="0" y="0"/>
            <a:ext cx="4567238"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s-MX" dirty="0" smtClean="0"/>
              <a:t>EL TEMOR Y LA DUDA</a:t>
            </a:r>
            <a:endParaRPr lang="en-US" dirty="0" smtClean="0"/>
          </a:p>
        </p:txBody>
      </p:sp>
      <p:sp>
        <p:nvSpPr>
          <p:cNvPr id="75779" name="Rectangle 3"/>
          <p:cNvSpPr>
            <a:spLocks noGrp="1" noChangeArrowheads="1"/>
          </p:cNvSpPr>
          <p:nvPr>
            <p:ph sz="quarter" idx="1"/>
          </p:nvPr>
        </p:nvSpPr>
        <p:spPr>
          <a:xfrm>
            <a:off x="304800" y="1600200"/>
            <a:ext cx="5715000" cy="4114800"/>
          </a:xfrm>
        </p:spPr>
        <p:txBody>
          <a:bodyPr/>
          <a:lstStyle/>
          <a:p>
            <a:pPr eaLnBrk="1" hangingPunct="1"/>
            <a:r>
              <a:rPr lang="es-ES" sz="2400" dirty="0" smtClean="0"/>
              <a:t>Tiene la misma sensación que si pisara el falso y se ve entonces asaltado por dudas y vacilaciones</a:t>
            </a:r>
            <a:r>
              <a:rPr lang="es-ES" sz="2400" i="1" dirty="0" smtClean="0"/>
              <a:t>: </a:t>
            </a:r>
          </a:p>
        </p:txBody>
      </p:sp>
      <p:pic>
        <p:nvPicPr>
          <p:cNvPr id="75780" name="Picture 4" descr="200288327-001"/>
          <p:cNvPicPr>
            <a:picLocks noChangeAspect="1" noChangeArrowheads="1"/>
          </p:cNvPicPr>
          <p:nvPr/>
        </p:nvPicPr>
        <p:blipFill>
          <a:blip r:embed="rId3"/>
          <a:srcRect/>
          <a:stretch>
            <a:fillRect/>
          </a:stretch>
        </p:blipFill>
        <p:spPr bwMode="auto">
          <a:xfrm>
            <a:off x="5724525" y="2371725"/>
            <a:ext cx="3419475" cy="4533900"/>
          </a:xfrm>
          <a:prstGeom prst="rect">
            <a:avLst/>
          </a:prstGeom>
          <a:noFill/>
          <a:ln w="9525">
            <a:noFill/>
            <a:miter lim="800000"/>
            <a:headEnd/>
            <a:tailEnd/>
          </a:ln>
        </p:spPr>
      </p:pic>
      <p:sp>
        <p:nvSpPr>
          <p:cNvPr id="184325" name="AutoShape 5"/>
          <p:cNvSpPr>
            <a:spLocks noChangeArrowheads="1"/>
          </p:cNvSpPr>
          <p:nvPr/>
        </p:nvSpPr>
        <p:spPr bwMode="auto">
          <a:xfrm>
            <a:off x="685800" y="3810000"/>
            <a:ext cx="4800600" cy="3048000"/>
          </a:xfrm>
          <a:prstGeom prst="cloudCallout">
            <a:avLst>
              <a:gd name="adj1" fmla="val 76421"/>
              <a:gd name="adj2" fmla="val -56667"/>
            </a:avLst>
          </a:prstGeom>
          <a:solidFill>
            <a:schemeClr val="accent1"/>
          </a:solidFill>
          <a:ln w="9525">
            <a:solidFill>
              <a:schemeClr val="tx1"/>
            </a:solidFill>
            <a:round/>
            <a:headEnd/>
            <a:tailEnd/>
          </a:ln>
        </p:spPr>
        <p:txBody>
          <a:bodyPr/>
          <a:lstStyle/>
          <a:p>
            <a:pPr algn="ctr">
              <a:lnSpc>
                <a:spcPct val="90000"/>
              </a:lnSpc>
              <a:spcBef>
                <a:spcPct val="20000"/>
              </a:spcBef>
              <a:buClr>
                <a:schemeClr val="hlink"/>
              </a:buClr>
              <a:buFontTx/>
              <a:buChar char="•"/>
            </a:pPr>
            <a:r>
              <a:rPr lang="es-ES" sz="2400" i="1" dirty="0">
                <a:solidFill>
                  <a:schemeClr val="bg1"/>
                </a:solidFill>
                <a:latin typeface="Arial Black" pitchFamily="34" charset="0"/>
              </a:rPr>
              <a:t>“¿Obtendré un buen artículo por mi dinero?”</a:t>
            </a:r>
          </a:p>
          <a:p>
            <a:pPr algn="ctr">
              <a:lnSpc>
                <a:spcPct val="90000"/>
              </a:lnSpc>
              <a:spcBef>
                <a:spcPct val="20000"/>
              </a:spcBef>
              <a:buClr>
                <a:schemeClr val="hlink"/>
              </a:buClr>
              <a:buFontTx/>
              <a:buChar char="•"/>
            </a:pPr>
            <a:r>
              <a:rPr lang="es-ES" sz="2400" i="1" dirty="0">
                <a:solidFill>
                  <a:schemeClr val="bg1"/>
                </a:solidFill>
                <a:latin typeface="Arial Black" pitchFamily="34" charset="0"/>
              </a:rPr>
              <a:t>¿Estoy procediendo con ligereza? </a:t>
            </a:r>
          </a:p>
          <a:p>
            <a:pPr algn="ctr"/>
            <a:endParaRPr lang="en-US" sz="2400" dirty="0">
              <a:solidFill>
                <a:schemeClr val="bg1"/>
              </a:solidFill>
              <a:latin typeface="Arial Black"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es-MX" dirty="0" smtClean="0"/>
              <a:t>EL TEMOR Y LA DUDA</a:t>
            </a:r>
            <a:endParaRPr lang="en-US" dirty="0" smtClean="0"/>
          </a:p>
        </p:txBody>
      </p:sp>
      <p:pic>
        <p:nvPicPr>
          <p:cNvPr id="76803" name="Picture 3" descr="200288327-001"/>
          <p:cNvPicPr>
            <a:picLocks noChangeAspect="1" noChangeArrowheads="1"/>
          </p:cNvPicPr>
          <p:nvPr/>
        </p:nvPicPr>
        <p:blipFill>
          <a:blip r:embed="rId3"/>
          <a:srcRect/>
          <a:stretch>
            <a:fillRect/>
          </a:stretch>
        </p:blipFill>
        <p:spPr bwMode="auto">
          <a:xfrm>
            <a:off x="5724525" y="2371725"/>
            <a:ext cx="3419475" cy="4533900"/>
          </a:xfrm>
          <a:prstGeom prst="rect">
            <a:avLst/>
          </a:prstGeom>
          <a:noFill/>
          <a:ln w="9525">
            <a:noFill/>
            <a:miter lim="800000"/>
            <a:headEnd/>
            <a:tailEnd/>
          </a:ln>
        </p:spPr>
      </p:pic>
      <p:sp>
        <p:nvSpPr>
          <p:cNvPr id="185348" name="AutoShape 4"/>
          <p:cNvSpPr>
            <a:spLocks noChangeArrowheads="1"/>
          </p:cNvSpPr>
          <p:nvPr/>
        </p:nvSpPr>
        <p:spPr bwMode="auto">
          <a:xfrm>
            <a:off x="685800" y="1676400"/>
            <a:ext cx="4800600" cy="5181600"/>
          </a:xfrm>
          <a:prstGeom prst="cloudCallout">
            <a:avLst>
              <a:gd name="adj1" fmla="val 76421"/>
              <a:gd name="adj2" fmla="val -12745"/>
            </a:avLst>
          </a:prstGeom>
          <a:solidFill>
            <a:schemeClr val="accent1"/>
          </a:solidFill>
          <a:ln w="9525">
            <a:solidFill>
              <a:schemeClr val="tx1"/>
            </a:solidFill>
            <a:round/>
            <a:headEnd/>
            <a:tailEnd/>
          </a:ln>
        </p:spPr>
        <p:txBody>
          <a:bodyPr/>
          <a:lstStyle/>
          <a:p>
            <a:pPr algn="ctr">
              <a:buFontTx/>
              <a:buChar char="•"/>
            </a:pPr>
            <a:r>
              <a:rPr lang="es-ES" sz="2000" i="1" dirty="0">
                <a:solidFill>
                  <a:schemeClr val="bg1"/>
                </a:solidFill>
                <a:latin typeface="Arial Black" pitchFamily="34" charset="0"/>
              </a:rPr>
              <a:t>¿Cómo puedo saber si este vendedor es sincero y estos libros valen en realidad lo que cuestan? </a:t>
            </a:r>
          </a:p>
          <a:p>
            <a:pPr algn="ctr">
              <a:buFontTx/>
              <a:buChar char="•"/>
            </a:pPr>
            <a:r>
              <a:rPr lang="es-ES" sz="2000" i="1" dirty="0">
                <a:solidFill>
                  <a:schemeClr val="bg1"/>
                </a:solidFill>
                <a:latin typeface="Arial Black" pitchFamily="34" charset="0"/>
              </a:rPr>
              <a:t>¿No sería mejor consultar primero con un amigo? ¿Qué dirá mi esposa (o) cuando se lo diga?”</a:t>
            </a:r>
            <a:endParaRPr lang="es-ES" sz="2800" i="1" dirty="0">
              <a:solidFill>
                <a:schemeClr val="bg1"/>
              </a:solidFill>
              <a:latin typeface="Arial Black" pitchFamily="34" charset="0"/>
            </a:endParaRPr>
          </a:p>
          <a:p>
            <a:pPr algn="ctr">
              <a:buFontTx/>
              <a:buChar char="•"/>
            </a:pPr>
            <a:endParaRPr lang="en-US" sz="2800" dirty="0">
              <a:solidFill>
                <a:schemeClr val="bg1"/>
              </a:solidFill>
              <a:latin typeface="Arial Black"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2" descr="sb10065748h-001"/>
          <p:cNvPicPr>
            <a:picLocks noChangeAspect="1" noChangeArrowheads="1"/>
          </p:cNvPicPr>
          <p:nvPr/>
        </p:nvPicPr>
        <p:blipFill>
          <a:blip r:embed="rId3"/>
          <a:srcRect l="2420" t="-114"/>
          <a:stretch>
            <a:fillRect/>
          </a:stretch>
        </p:blipFill>
        <p:spPr bwMode="auto">
          <a:xfrm>
            <a:off x="0" y="-15875"/>
            <a:ext cx="9220200" cy="6934200"/>
          </a:xfrm>
          <a:prstGeom prst="rect">
            <a:avLst/>
          </a:prstGeom>
          <a:noFill/>
          <a:ln w="9525">
            <a:noFill/>
            <a:miter lim="800000"/>
            <a:headEnd/>
            <a:tailEnd/>
          </a:ln>
        </p:spPr>
      </p:pic>
      <p:sp>
        <p:nvSpPr>
          <p:cNvPr id="186371" name="Rectangle 3"/>
          <p:cNvSpPr>
            <a:spLocks noGrp="1" noChangeArrowheads="1"/>
          </p:cNvSpPr>
          <p:nvPr>
            <p:ph sz="quarter" idx="1"/>
          </p:nvPr>
        </p:nvSpPr>
        <p:spPr>
          <a:xfrm>
            <a:off x="76200" y="4714884"/>
            <a:ext cx="4281486" cy="1838316"/>
          </a:xfrm>
          <a:solidFill>
            <a:srgbClr val="C00000"/>
          </a:solidFill>
          <a:effectLst>
            <a:outerShdw dist="35921" dir="2700000" algn="ctr" rotWithShape="0">
              <a:schemeClr val="bg2"/>
            </a:outerShdw>
          </a:effectLst>
        </p:spPr>
        <p:txBody>
          <a:bodyPr>
            <a:normAutofit fontScale="92500" lnSpcReduction="20000"/>
          </a:bodyPr>
          <a:lstStyle/>
          <a:p>
            <a:pPr eaLnBrk="1" hangingPunct="1">
              <a:defRPr/>
            </a:pPr>
            <a:r>
              <a:rPr lang="es-ES" sz="4400" b="1" dirty="0" smtClean="0">
                <a:solidFill>
                  <a:srgbClr val="FFFF00"/>
                </a:solidFill>
              </a:rPr>
              <a:t>Reafirmación</a:t>
            </a:r>
            <a:r>
              <a:rPr lang="es-ES" sz="3600" b="1" dirty="0" smtClean="0">
                <a:solidFill>
                  <a:schemeClr val="bg1"/>
                </a:solidFill>
              </a:rPr>
              <a:t> es el establecimiento de la confianza y del optimismo. </a:t>
            </a:r>
            <a:endParaRPr lang="en-US" sz="36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descr="sb10065748h-001"/>
          <p:cNvPicPr>
            <a:picLocks noChangeAspect="1" noChangeArrowheads="1"/>
          </p:cNvPicPr>
          <p:nvPr/>
        </p:nvPicPr>
        <p:blipFill>
          <a:blip r:embed="rId3"/>
          <a:srcRect/>
          <a:stretch>
            <a:fillRect/>
          </a:stretch>
        </p:blipFill>
        <p:spPr bwMode="auto">
          <a:xfrm>
            <a:off x="-228600" y="7938"/>
            <a:ext cx="9448800" cy="6926262"/>
          </a:xfrm>
          <a:prstGeom prst="rect">
            <a:avLst/>
          </a:prstGeom>
          <a:noFill/>
          <a:ln w="9525">
            <a:noFill/>
            <a:miter lim="800000"/>
            <a:headEnd/>
            <a:tailEnd/>
          </a:ln>
        </p:spPr>
      </p:pic>
      <p:sp>
        <p:nvSpPr>
          <p:cNvPr id="187395" name="Rectangle 3"/>
          <p:cNvSpPr>
            <a:spLocks noGrp="1" noChangeArrowheads="1"/>
          </p:cNvSpPr>
          <p:nvPr>
            <p:ph sz="quarter" idx="1"/>
          </p:nvPr>
        </p:nvSpPr>
        <p:spPr>
          <a:xfrm>
            <a:off x="-214346" y="0"/>
            <a:ext cx="3357586" cy="6858000"/>
          </a:xfrm>
          <a:solidFill>
            <a:srgbClr val="C00000"/>
          </a:solidFill>
          <a:effectLst>
            <a:outerShdw dist="35921" dir="2700000" algn="ctr" rotWithShape="0">
              <a:schemeClr val="bg2"/>
            </a:outerShdw>
          </a:effectLst>
        </p:spPr>
        <p:txBody>
          <a:bodyPr>
            <a:normAutofit fontScale="92500"/>
          </a:bodyPr>
          <a:lstStyle/>
          <a:p>
            <a:pPr eaLnBrk="1" hangingPunct="1">
              <a:defRPr/>
            </a:pPr>
            <a:r>
              <a:rPr lang="es-ES" sz="3600" b="1" u="sng" dirty="0" smtClean="0">
                <a:solidFill>
                  <a:schemeClr val="bg1"/>
                </a:solidFill>
              </a:rPr>
              <a:t>En el momento de la compra </a:t>
            </a:r>
            <a:r>
              <a:rPr lang="es-ES" sz="3600" b="1" u="sng" dirty="0" smtClean="0">
                <a:solidFill>
                  <a:srgbClr val="FFFF00"/>
                </a:solidFill>
              </a:rPr>
              <a:t>la confianza del cliente es débil</a:t>
            </a:r>
            <a:r>
              <a:rPr lang="es-ES" sz="3600" b="1" dirty="0" smtClean="0">
                <a:solidFill>
                  <a:schemeClr val="bg1"/>
                </a:solidFill>
              </a:rPr>
              <a:t>; su seguridad en sus propias opiniones no es estable. </a:t>
            </a:r>
          </a:p>
          <a:p>
            <a:pPr eaLnBrk="1" hangingPunct="1">
              <a:defRPr/>
            </a:pPr>
            <a:r>
              <a:rPr lang="es-ES" sz="3600" b="1" dirty="0" smtClean="0">
                <a:solidFill>
                  <a:schemeClr val="bg1"/>
                </a:solidFill>
              </a:rPr>
              <a:t>Necesita que se le ayude a recobrar la confianza.</a:t>
            </a:r>
            <a:endParaRPr lang="en-US" sz="3600" b="1" dirty="0" smtClean="0">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s-MX" dirty="0" smtClean="0"/>
              <a:t>REAFIRMACION</a:t>
            </a:r>
            <a:endParaRPr lang="en-US" dirty="0" smtClean="0"/>
          </a:p>
        </p:txBody>
      </p:sp>
      <p:sp>
        <p:nvSpPr>
          <p:cNvPr id="79875" name="Rectangle 3"/>
          <p:cNvSpPr>
            <a:spLocks noGrp="1" noChangeArrowheads="1"/>
          </p:cNvSpPr>
          <p:nvPr>
            <p:ph sz="quarter" idx="1"/>
          </p:nvPr>
        </p:nvSpPr>
        <p:spPr>
          <a:xfrm>
            <a:off x="692150" y="1600200"/>
            <a:ext cx="4508500" cy="4705350"/>
          </a:xfrm>
        </p:spPr>
        <p:txBody>
          <a:bodyPr/>
          <a:lstStyle/>
          <a:p>
            <a:pPr marL="609600" indent="-609600" eaLnBrk="1" hangingPunct="1">
              <a:lnSpc>
                <a:spcPct val="90000"/>
              </a:lnSpc>
              <a:buFontTx/>
              <a:buAutoNum type="arabicPeriod"/>
            </a:pPr>
            <a:r>
              <a:rPr lang="es-ES" sz="2400" b="1" u="sng" dirty="0" smtClean="0"/>
              <a:t>Reafírmele</a:t>
            </a:r>
            <a:r>
              <a:rPr lang="es-ES" sz="2400" dirty="0" smtClean="0"/>
              <a:t> en </a:t>
            </a:r>
            <a:r>
              <a:rPr lang="es-ES" sz="2400" dirty="0" smtClean="0">
                <a:solidFill>
                  <a:srgbClr val="003366"/>
                </a:solidFill>
              </a:rPr>
              <a:t>el criterio</a:t>
            </a:r>
            <a:r>
              <a:rPr lang="es-ES" sz="2400" dirty="0" smtClean="0"/>
              <a:t> de que está obrando con sensatez y cordura al hacer el pedido. </a:t>
            </a:r>
          </a:p>
          <a:p>
            <a:pPr marL="609600" indent="-609600" eaLnBrk="1" hangingPunct="1">
              <a:lnSpc>
                <a:spcPct val="90000"/>
              </a:lnSpc>
              <a:buFontTx/>
              <a:buAutoNum type="arabicPeriod"/>
            </a:pPr>
            <a:r>
              <a:rPr lang="es-ES" sz="2400" b="1" u="sng" dirty="0" smtClean="0"/>
              <a:t>Reafírmele</a:t>
            </a:r>
            <a:r>
              <a:rPr lang="es-ES" sz="2400" dirty="0" smtClean="0"/>
              <a:t> en </a:t>
            </a:r>
            <a:r>
              <a:rPr lang="es-ES" sz="2400" dirty="0" smtClean="0">
                <a:solidFill>
                  <a:srgbClr val="003366"/>
                </a:solidFill>
              </a:rPr>
              <a:t>la creencia</a:t>
            </a:r>
            <a:r>
              <a:rPr lang="es-ES" sz="2400" dirty="0" smtClean="0"/>
              <a:t> de que está invirtiendo correctamente el dinero. </a:t>
            </a:r>
          </a:p>
          <a:p>
            <a:pPr marL="609600" indent="-609600" eaLnBrk="1" hangingPunct="1">
              <a:lnSpc>
                <a:spcPct val="90000"/>
              </a:lnSpc>
              <a:buFontTx/>
              <a:buAutoNum type="arabicPeriod"/>
            </a:pPr>
            <a:r>
              <a:rPr lang="es-ES" sz="2400" b="1" u="sng" dirty="0" smtClean="0"/>
              <a:t>Reafírmele</a:t>
            </a:r>
            <a:r>
              <a:rPr lang="es-ES" sz="2400" dirty="0" smtClean="0"/>
              <a:t> en </a:t>
            </a:r>
            <a:r>
              <a:rPr lang="es-ES" sz="2400" dirty="0" smtClean="0">
                <a:solidFill>
                  <a:srgbClr val="003366"/>
                </a:solidFill>
              </a:rPr>
              <a:t>la opinión</a:t>
            </a:r>
            <a:r>
              <a:rPr lang="es-ES" sz="2400" dirty="0" smtClean="0"/>
              <a:t> de que obtendrá con su dinero un producto excelente cuya adquisición habrá de traerle satisfacción y provecho.</a:t>
            </a:r>
            <a:endParaRPr lang="en-US" sz="2400" dirty="0" smtClean="0"/>
          </a:p>
          <a:p>
            <a:pPr marL="609600" indent="-609600" eaLnBrk="1" hangingPunct="1">
              <a:lnSpc>
                <a:spcPct val="90000"/>
              </a:lnSpc>
              <a:buFontTx/>
              <a:buAutoNum type="arabicPeriod"/>
            </a:pPr>
            <a:endParaRPr lang="en-US" sz="2400" dirty="0" smtClean="0"/>
          </a:p>
        </p:txBody>
      </p:sp>
      <p:pic>
        <p:nvPicPr>
          <p:cNvPr id="79876" name="Picture 4" descr="sb10065748h-001"/>
          <p:cNvPicPr>
            <a:picLocks noChangeAspect="1" noChangeArrowheads="1"/>
          </p:cNvPicPr>
          <p:nvPr/>
        </p:nvPicPr>
        <p:blipFill>
          <a:blip r:embed="rId3"/>
          <a:srcRect l="41212" t="4103" r="6015" b="10475"/>
          <a:stretch>
            <a:fillRect/>
          </a:stretch>
        </p:blipFill>
        <p:spPr bwMode="auto">
          <a:xfrm>
            <a:off x="5313363" y="544513"/>
            <a:ext cx="3830637" cy="45450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2" descr="79165803"/>
          <p:cNvPicPr>
            <a:picLocks noChangeAspect="1" noChangeArrowheads="1"/>
          </p:cNvPicPr>
          <p:nvPr/>
        </p:nvPicPr>
        <p:blipFill>
          <a:blip r:embed="rId3"/>
          <a:srcRect l="16371"/>
          <a:stretch>
            <a:fillRect/>
          </a:stretch>
        </p:blipFill>
        <p:spPr bwMode="auto">
          <a:xfrm>
            <a:off x="4937125" y="2286000"/>
            <a:ext cx="4206875" cy="3343275"/>
          </a:xfrm>
          <a:prstGeom prst="rect">
            <a:avLst/>
          </a:prstGeom>
          <a:noFill/>
          <a:ln w="9525">
            <a:noFill/>
            <a:miter lim="800000"/>
            <a:headEnd/>
            <a:tailEnd/>
          </a:ln>
        </p:spPr>
      </p:pic>
      <p:sp>
        <p:nvSpPr>
          <p:cNvPr id="80899" name="Rectangle 3"/>
          <p:cNvSpPr>
            <a:spLocks noGrp="1" noChangeArrowheads="1"/>
          </p:cNvSpPr>
          <p:nvPr>
            <p:ph type="title"/>
          </p:nvPr>
        </p:nvSpPr>
        <p:spPr/>
        <p:txBody>
          <a:bodyPr>
            <a:normAutofit fontScale="90000"/>
          </a:bodyPr>
          <a:lstStyle/>
          <a:p>
            <a:pPr eaLnBrk="1" hangingPunct="1"/>
            <a:r>
              <a:rPr lang="es-ES" sz="3800" b="1" dirty="0" smtClean="0"/>
              <a:t>REAFIRMAR LA CONFIANZA DEL CLIENTE</a:t>
            </a:r>
            <a:endParaRPr lang="en-US" sz="3800" b="1" dirty="0" smtClean="0"/>
          </a:p>
        </p:txBody>
      </p:sp>
      <p:sp>
        <p:nvSpPr>
          <p:cNvPr id="80900" name="Rectangle 4"/>
          <p:cNvSpPr>
            <a:spLocks noGrp="1" noChangeArrowheads="1"/>
          </p:cNvSpPr>
          <p:nvPr>
            <p:ph sz="quarter" idx="1"/>
          </p:nvPr>
        </p:nvSpPr>
        <p:spPr>
          <a:xfrm>
            <a:off x="457200" y="1981200"/>
            <a:ext cx="4724400" cy="4114800"/>
          </a:xfrm>
        </p:spPr>
        <p:txBody>
          <a:bodyPr/>
          <a:lstStyle/>
          <a:p>
            <a:pPr marL="609600" indent="-609600" eaLnBrk="1" hangingPunct="1">
              <a:buFontTx/>
              <a:buAutoNum type="arabicPeriod"/>
            </a:pPr>
            <a:r>
              <a:rPr lang="es-ES" b="1" u="sng" dirty="0" smtClean="0">
                <a:solidFill>
                  <a:srgbClr val="003366"/>
                </a:solidFill>
              </a:rPr>
              <a:t>Por su actitud</a:t>
            </a:r>
            <a:r>
              <a:rPr lang="es-ES" b="1" dirty="0" smtClean="0">
                <a:solidFill>
                  <a:srgbClr val="003366"/>
                </a:solidFill>
              </a:rPr>
              <a:t> </a:t>
            </a:r>
            <a:r>
              <a:rPr lang="es-ES" b="1" dirty="0" smtClean="0"/>
              <a:t>y por la seguridad que infunde confianza.</a:t>
            </a:r>
            <a:endParaRPr lang="es-ES" dirty="0" smtClean="0"/>
          </a:p>
          <a:p>
            <a:pPr marL="609600" indent="-609600" eaLnBrk="1" hangingPunct="1">
              <a:buFontTx/>
              <a:buAutoNum type="arabicPeriod"/>
            </a:pPr>
            <a:r>
              <a:rPr lang="es-ES" b="1" u="sng" dirty="0" smtClean="0">
                <a:solidFill>
                  <a:srgbClr val="003366"/>
                </a:solidFill>
              </a:rPr>
              <a:t>Por lo que diga</a:t>
            </a:r>
            <a:r>
              <a:rPr lang="es-ES" b="1" dirty="0" smtClean="0"/>
              <a:t> a través de las palabras que use.</a:t>
            </a:r>
            <a:r>
              <a:rPr lang="es-ES" dirty="0" smtClean="0"/>
              <a:t> </a:t>
            </a:r>
          </a:p>
          <a:p>
            <a:pPr marL="609600" indent="-609600" eaLnBrk="1" hangingPunct="1">
              <a:buFontTx/>
              <a:buAutoNum type="arabicPeriod"/>
            </a:pPr>
            <a:r>
              <a:rPr lang="es-ES" b="1" u="sng" dirty="0" smtClean="0">
                <a:solidFill>
                  <a:srgbClr val="003366"/>
                </a:solidFill>
              </a:rPr>
              <a:t>Por las pruebas</a:t>
            </a:r>
            <a:r>
              <a:rPr lang="es-ES" b="1" dirty="0" smtClean="0"/>
              <a:t> que presente.</a:t>
            </a:r>
            <a:endParaRPr lang="en-US" dirty="0" smtClean="0"/>
          </a:p>
          <a:p>
            <a:pPr marL="609600" indent="-609600" eaLnBrk="1" hangingPunct="1">
              <a:buFontTx/>
              <a:buAutoNum type="arabicPeriod"/>
            </a:pPr>
            <a:endParaRPr lang="en-US"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Grp="1" noChangeArrowheads="1"/>
          </p:cNvSpPr>
          <p:nvPr>
            <p:ph type="title"/>
          </p:nvPr>
        </p:nvSpPr>
        <p:spPr/>
        <p:txBody>
          <a:bodyPr/>
          <a:lstStyle/>
          <a:p>
            <a:pPr eaLnBrk="1" hangingPunct="1"/>
            <a:r>
              <a:rPr lang="es-ES" sz="4600" b="1" u="sng" dirty="0" smtClean="0">
                <a:solidFill>
                  <a:srgbClr val="003366"/>
                </a:solidFill>
              </a:rPr>
              <a:t>1. Por su actitud…</a:t>
            </a:r>
            <a:endParaRPr lang="en-US" sz="4600" b="1" u="sng" dirty="0" smtClean="0">
              <a:solidFill>
                <a:srgbClr val="003366"/>
              </a:solidFill>
            </a:endParaRPr>
          </a:p>
        </p:txBody>
      </p:sp>
      <p:sp>
        <p:nvSpPr>
          <p:cNvPr id="81922" name="Rectangle 2"/>
          <p:cNvSpPr>
            <a:spLocks noGrp="1" noChangeArrowheads="1"/>
          </p:cNvSpPr>
          <p:nvPr>
            <p:ph sz="quarter" idx="1"/>
          </p:nvPr>
        </p:nvSpPr>
        <p:spPr>
          <a:xfrm>
            <a:off x="890588" y="1531938"/>
            <a:ext cx="7772400" cy="3276600"/>
          </a:xfrm>
        </p:spPr>
        <p:txBody>
          <a:bodyPr/>
          <a:lstStyle/>
          <a:p>
            <a:pPr eaLnBrk="1" hangingPunct="1">
              <a:lnSpc>
                <a:spcPct val="90000"/>
              </a:lnSpc>
              <a:buFont typeface="Wingdings" pitchFamily="2" charset="2"/>
              <a:buNone/>
            </a:pPr>
            <a:r>
              <a:rPr lang="es-ES" b="1" dirty="0" smtClean="0"/>
              <a:t>	</a:t>
            </a:r>
            <a:r>
              <a:rPr lang="es-ES" b="1" u="sng" dirty="0" smtClean="0">
                <a:solidFill>
                  <a:srgbClr val="003366"/>
                </a:solidFill>
              </a:rPr>
              <a:t>La actitud</a:t>
            </a:r>
            <a:r>
              <a:rPr lang="es-ES" u="sng" dirty="0" smtClean="0"/>
              <a:t> que engendra confianza y da garantía es la sencilla y reposada del profesional; la quieta serena y segura de la persona que conoce su negocio, domina su profesión y reposa en Dios.</a:t>
            </a:r>
            <a:endParaRPr lang="en-US" dirty="0" smtClean="0"/>
          </a:p>
        </p:txBody>
      </p:sp>
      <p:pic>
        <p:nvPicPr>
          <p:cNvPr id="81923" name="Picture 3" descr="cliente-satisfecho"/>
          <p:cNvPicPr>
            <a:picLocks noChangeAspect="1" noChangeArrowheads="1"/>
          </p:cNvPicPr>
          <p:nvPr/>
        </p:nvPicPr>
        <p:blipFill>
          <a:blip r:embed="rId3"/>
          <a:srcRect/>
          <a:stretch>
            <a:fillRect/>
          </a:stretch>
        </p:blipFill>
        <p:spPr bwMode="auto">
          <a:xfrm>
            <a:off x="2824163" y="3709988"/>
            <a:ext cx="3686175" cy="2857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3074" name="Picture 2" descr="war_ver2.jpg"/>
          <p:cNvPicPr>
            <a:picLocks noChangeAspect="1" noChangeArrowheads="1"/>
          </p:cNvPicPr>
          <p:nvPr/>
        </p:nvPicPr>
        <p:blipFill>
          <a:blip r:embed="rId3"/>
          <a:srcRect t="10077" b="17946"/>
          <a:stretch>
            <a:fillRect/>
          </a:stretch>
        </p:blipFill>
        <p:spPr bwMode="auto">
          <a:xfrm>
            <a:off x="1385955" y="0"/>
            <a:ext cx="6400755" cy="6858000"/>
          </a:xfrm>
          <a:prstGeom prst="rect">
            <a:avLst/>
          </a:prstGeom>
          <a:noFill/>
        </p:spPr>
      </p:pic>
      <p:sp>
        <p:nvSpPr>
          <p:cNvPr id="5" name="4 Rectángulo"/>
          <p:cNvSpPr/>
          <p:nvPr/>
        </p:nvSpPr>
        <p:spPr>
          <a:xfrm>
            <a:off x="1594452" y="1928802"/>
            <a:ext cx="5549315" cy="3631763"/>
          </a:xfrm>
          <a:prstGeom prst="rect">
            <a:avLst/>
          </a:prstGeom>
          <a:noFill/>
        </p:spPr>
        <p:txBody>
          <a:bodyPr wrap="square" lIns="91440" tIns="45720" rIns="91440" bIns="45720">
            <a:spAutoFit/>
            <a:scene3d>
              <a:camera prst="orthographicFront"/>
              <a:lightRig rig="threePt" dir="t"/>
            </a:scene3d>
            <a:sp3d extrusionH="57150">
              <a:bevelT w="38100" h="38100"/>
            </a:sp3d>
          </a:bodyPr>
          <a:lstStyle/>
          <a:p>
            <a:pPr algn="ctr"/>
            <a:r>
              <a:rPr lang="es-ES" sz="11500" b="1" spc="50" dirty="0" smtClean="0">
                <a:ln w="12700" cmpd="sng">
                  <a:solidFill>
                    <a:schemeClr val="accent6">
                      <a:satMod val="120000"/>
                      <a:shade val="80000"/>
                    </a:schemeClr>
                  </a:solidFill>
                  <a:prstDash val="solid"/>
                </a:ln>
                <a:solidFill>
                  <a:schemeClr val="accent6">
                    <a:tint val="1000"/>
                  </a:schemeClr>
                </a:solidFill>
                <a:effectLst>
                  <a:glow rad="228600">
                    <a:schemeClr val="tx1">
                      <a:alpha val="40000"/>
                    </a:schemeClr>
                  </a:glow>
                  <a:outerShdw blurRad="50800" dist="50800" dir="5400000" algn="ctr" rotWithShape="0">
                    <a:schemeClr val="tx1"/>
                  </a:outerShdw>
                </a:effectLst>
              </a:rPr>
              <a:t>EL CIERRE</a:t>
            </a:r>
            <a:endParaRPr lang="es-ES" sz="11500" b="1" spc="50" dirty="0">
              <a:ln w="12700" cmpd="sng">
                <a:solidFill>
                  <a:schemeClr val="accent6">
                    <a:satMod val="120000"/>
                    <a:shade val="80000"/>
                  </a:schemeClr>
                </a:solidFill>
                <a:prstDash val="solid"/>
              </a:ln>
              <a:solidFill>
                <a:schemeClr val="accent6">
                  <a:tint val="1000"/>
                </a:schemeClr>
              </a:solidFill>
              <a:effectLst>
                <a:glow rad="228600">
                  <a:schemeClr val="tx1">
                    <a:alpha val="40000"/>
                  </a:schemeClr>
                </a:glow>
                <a:outerShdw blurRad="50800" dist="50800" dir="5400000" algn="ctr" rotWithShape="0">
                  <a:schemeClr val="tx1"/>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p:cNvSpPr>
            <a:spLocks noGrp="1" noChangeArrowheads="1"/>
          </p:cNvSpPr>
          <p:nvPr>
            <p:ph type="title"/>
          </p:nvPr>
        </p:nvSpPr>
        <p:spPr/>
        <p:txBody>
          <a:bodyPr/>
          <a:lstStyle/>
          <a:p>
            <a:pPr eaLnBrk="1" hangingPunct="1"/>
            <a:r>
              <a:rPr lang="es-MX" dirty="0" smtClean="0"/>
              <a:t>2. </a:t>
            </a:r>
            <a:r>
              <a:rPr lang="es-ES" sz="4600" b="1" u="sng" dirty="0" smtClean="0">
                <a:solidFill>
                  <a:srgbClr val="003366"/>
                </a:solidFill>
              </a:rPr>
              <a:t>Por lo que diga</a:t>
            </a:r>
            <a:r>
              <a:rPr lang="es-ES" sz="4600" b="1" dirty="0" smtClean="0"/>
              <a:t>…</a:t>
            </a:r>
            <a:endParaRPr lang="en-US" sz="4600" b="1" dirty="0" smtClean="0"/>
          </a:p>
        </p:txBody>
      </p:sp>
      <p:sp>
        <p:nvSpPr>
          <p:cNvPr id="82946" name="Rectangle 2"/>
          <p:cNvSpPr>
            <a:spLocks noGrp="1" noChangeArrowheads="1"/>
          </p:cNvSpPr>
          <p:nvPr>
            <p:ph sz="quarter" idx="1"/>
          </p:nvPr>
        </p:nvSpPr>
        <p:spPr>
          <a:xfrm>
            <a:off x="3505200" y="1712913"/>
            <a:ext cx="5638800" cy="4792662"/>
          </a:xfrm>
        </p:spPr>
        <p:txBody>
          <a:bodyPr/>
          <a:lstStyle/>
          <a:p>
            <a:pPr marL="609600" indent="-609600" eaLnBrk="1" hangingPunct="1">
              <a:lnSpc>
                <a:spcPct val="80000"/>
              </a:lnSpc>
              <a:buFontTx/>
              <a:buNone/>
            </a:pPr>
            <a:r>
              <a:rPr lang="es-ES" b="1" dirty="0" smtClean="0"/>
              <a:t>	</a:t>
            </a:r>
            <a:r>
              <a:rPr lang="es-ES" b="1" dirty="0" smtClean="0">
                <a:solidFill>
                  <a:srgbClr val="003366"/>
                </a:solidFill>
              </a:rPr>
              <a:t>Las palabras</a:t>
            </a:r>
            <a:r>
              <a:rPr lang="es-ES" dirty="0" smtClean="0"/>
              <a:t> que usa el </a:t>
            </a:r>
            <a:r>
              <a:rPr lang="es-ES" dirty="0" err="1" smtClean="0"/>
              <a:t>colportor</a:t>
            </a:r>
            <a:r>
              <a:rPr lang="es-ES" dirty="0" smtClean="0"/>
              <a:t> deben ser instrumentos de reafirmación y convicción. Solo aquellos </a:t>
            </a:r>
            <a:r>
              <a:rPr lang="es-ES" u="sng" dirty="0" smtClean="0"/>
              <a:t>argumentos escogidos y seleccionados de antemano</a:t>
            </a:r>
            <a:r>
              <a:rPr lang="es-ES" dirty="0" smtClean="0"/>
              <a:t> tendrán la virtud de reafirmar y la eficacia de convencer porque contendrán todos los datos que el cliente necesita para comprender la oferta que se le hace.</a:t>
            </a:r>
            <a:endParaRPr lang="en-US" dirty="0" smtClean="0"/>
          </a:p>
        </p:txBody>
      </p:sp>
      <p:pic>
        <p:nvPicPr>
          <p:cNvPr id="82947" name="Picture 3" descr="vendedor1"/>
          <p:cNvPicPr>
            <a:picLocks noChangeAspect="1" noChangeArrowheads="1"/>
          </p:cNvPicPr>
          <p:nvPr/>
        </p:nvPicPr>
        <p:blipFill>
          <a:blip r:embed="rId3"/>
          <a:srcRect l="14949" t="1389" r="36311" b="37334"/>
          <a:stretch>
            <a:fillRect/>
          </a:stretch>
        </p:blipFill>
        <p:spPr bwMode="auto">
          <a:xfrm>
            <a:off x="804863" y="1590675"/>
            <a:ext cx="2097087" cy="4197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4"/>
          <p:cNvSpPr>
            <a:spLocks noGrp="1" noChangeArrowheads="1"/>
          </p:cNvSpPr>
          <p:nvPr>
            <p:ph type="title"/>
          </p:nvPr>
        </p:nvSpPr>
        <p:spPr/>
        <p:txBody>
          <a:bodyPr/>
          <a:lstStyle/>
          <a:p>
            <a:pPr eaLnBrk="1" hangingPunct="1"/>
            <a:r>
              <a:rPr lang="es-MX" dirty="0" smtClean="0"/>
              <a:t>3. </a:t>
            </a:r>
            <a:r>
              <a:rPr lang="es-ES" sz="4600" b="1" u="sng" dirty="0" smtClean="0">
                <a:solidFill>
                  <a:srgbClr val="003366"/>
                </a:solidFill>
              </a:rPr>
              <a:t>Por las pruebas…</a:t>
            </a:r>
            <a:r>
              <a:rPr lang="es-MX" dirty="0" smtClean="0"/>
              <a:t> </a:t>
            </a:r>
            <a:endParaRPr lang="en-US" dirty="0" smtClean="0"/>
          </a:p>
        </p:txBody>
      </p:sp>
      <p:sp>
        <p:nvSpPr>
          <p:cNvPr id="83970" name="Rectangle 2"/>
          <p:cNvSpPr>
            <a:spLocks noGrp="1" noChangeArrowheads="1"/>
          </p:cNvSpPr>
          <p:nvPr>
            <p:ph sz="quarter" idx="1"/>
          </p:nvPr>
        </p:nvSpPr>
        <p:spPr>
          <a:xfrm>
            <a:off x="685800" y="1511300"/>
            <a:ext cx="5334000" cy="4584700"/>
          </a:xfrm>
        </p:spPr>
        <p:txBody>
          <a:bodyPr/>
          <a:lstStyle/>
          <a:p>
            <a:pPr eaLnBrk="1" hangingPunct="1">
              <a:lnSpc>
                <a:spcPct val="80000"/>
              </a:lnSpc>
              <a:buFont typeface="Wingdings" pitchFamily="2" charset="2"/>
              <a:buNone/>
            </a:pPr>
            <a:r>
              <a:rPr lang="es-ES" b="1" dirty="0" smtClean="0"/>
              <a:t>	</a:t>
            </a:r>
            <a:r>
              <a:rPr lang="es-ES" b="1" dirty="0" smtClean="0">
                <a:solidFill>
                  <a:srgbClr val="003366"/>
                </a:solidFill>
              </a:rPr>
              <a:t>Las pruebas</a:t>
            </a:r>
            <a:r>
              <a:rPr lang="es-ES" b="1" dirty="0" smtClean="0"/>
              <a:t> </a:t>
            </a:r>
            <a:r>
              <a:rPr lang="es-ES" dirty="0" smtClean="0"/>
              <a:t>que convencen y reafirman al cliente están formadas por la calidad de las muestras que use el </a:t>
            </a:r>
            <a:r>
              <a:rPr lang="es-ES" dirty="0" err="1" smtClean="0"/>
              <a:t>colportor</a:t>
            </a:r>
            <a:r>
              <a:rPr lang="es-ES" dirty="0" smtClean="0"/>
              <a:t>: </a:t>
            </a:r>
          </a:p>
          <a:p>
            <a:pPr eaLnBrk="1" hangingPunct="1">
              <a:lnSpc>
                <a:spcPct val="80000"/>
              </a:lnSpc>
            </a:pPr>
            <a:r>
              <a:rPr lang="es-ES" dirty="0" smtClean="0"/>
              <a:t>La belleza y utilidad de las ilustraciones y por los beneficios y ventajas que se presenten durante la demostración. </a:t>
            </a:r>
          </a:p>
          <a:p>
            <a:pPr eaLnBrk="1" hangingPunct="1">
              <a:lnSpc>
                <a:spcPct val="80000"/>
              </a:lnSpc>
            </a:pPr>
            <a:r>
              <a:rPr lang="es-ES" dirty="0" smtClean="0"/>
              <a:t>Presentar la lista de clientes, testimonios de clientes importantes</a:t>
            </a:r>
            <a:r>
              <a:rPr lang="en-US" dirty="0" smtClean="0"/>
              <a:t>…</a:t>
            </a:r>
          </a:p>
        </p:txBody>
      </p:sp>
      <p:pic>
        <p:nvPicPr>
          <p:cNvPr id="83971" name="Picture 3" descr="060614_FinanciacionDelVendedor_250x190%5B1%5D"/>
          <p:cNvPicPr>
            <a:picLocks noChangeAspect="1" noChangeArrowheads="1"/>
          </p:cNvPicPr>
          <p:nvPr/>
        </p:nvPicPr>
        <p:blipFill>
          <a:blip r:embed="rId3"/>
          <a:srcRect/>
          <a:stretch>
            <a:fillRect/>
          </a:stretch>
        </p:blipFill>
        <p:spPr bwMode="auto">
          <a:xfrm>
            <a:off x="5808663" y="4322763"/>
            <a:ext cx="3335337" cy="25352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sz="quarter" idx="1"/>
          </p:nvPr>
        </p:nvSpPr>
        <p:spPr>
          <a:xfrm>
            <a:off x="604838" y="1511300"/>
            <a:ext cx="4500562" cy="4616450"/>
          </a:xfrm>
        </p:spPr>
        <p:txBody>
          <a:bodyPr/>
          <a:lstStyle/>
          <a:p>
            <a:pPr eaLnBrk="1" hangingPunct="1">
              <a:lnSpc>
                <a:spcPct val="80000"/>
              </a:lnSpc>
            </a:pPr>
            <a:r>
              <a:rPr lang="es-ES" i="1" dirty="0" smtClean="0"/>
              <a:t>“No hay mejor forma de reafirmar la venta que la que se apoya en </a:t>
            </a:r>
            <a:r>
              <a:rPr lang="es-ES" b="1" i="1" dirty="0" smtClean="0"/>
              <a:t>testimonios</a:t>
            </a:r>
            <a:r>
              <a:rPr lang="es-ES" i="1" dirty="0" smtClean="0"/>
              <a:t>. No hay nada que inspire más confianza e inspire a comprar. Recuérdese que el apoyo de los testimonios es uno de los mejores medios para reafirmar la confianza del cliente indeciso”.</a:t>
            </a:r>
            <a:r>
              <a:rPr lang="en-US" dirty="0" smtClean="0"/>
              <a:t> </a:t>
            </a:r>
            <a:r>
              <a:rPr lang="es-ES" sz="2000" dirty="0" smtClean="0"/>
              <a:t>Charles B. </a:t>
            </a:r>
            <a:r>
              <a:rPr lang="es-ES" sz="2000" dirty="0" err="1" smtClean="0"/>
              <a:t>Roth</a:t>
            </a:r>
            <a:r>
              <a:rPr lang="es-ES" sz="2000" dirty="0" smtClean="0"/>
              <a:t> </a:t>
            </a:r>
            <a:endParaRPr lang="en-US" sz="2000" dirty="0" smtClean="0"/>
          </a:p>
        </p:txBody>
      </p:sp>
      <p:pic>
        <p:nvPicPr>
          <p:cNvPr id="84995" name="Picture 3" descr="cliente-es-primero"/>
          <p:cNvPicPr>
            <a:picLocks noChangeAspect="1" noChangeArrowheads="1"/>
          </p:cNvPicPr>
          <p:nvPr/>
        </p:nvPicPr>
        <p:blipFill>
          <a:blip r:embed="rId3"/>
          <a:srcRect/>
          <a:stretch>
            <a:fillRect/>
          </a:stretch>
        </p:blipFill>
        <p:spPr bwMode="auto">
          <a:xfrm>
            <a:off x="5076825" y="1841500"/>
            <a:ext cx="4067175" cy="33337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es-ES" b="1" dirty="0" smtClean="0"/>
              <a:t>¿COMO AYUDAR A MI CLIENTE?</a:t>
            </a:r>
            <a:endParaRPr lang="en-US" dirty="0" smtClean="0"/>
          </a:p>
        </p:txBody>
      </p:sp>
      <p:sp>
        <p:nvSpPr>
          <p:cNvPr id="86019" name="Rectangle 3"/>
          <p:cNvSpPr>
            <a:spLocks noGrp="1" noChangeArrowheads="1"/>
          </p:cNvSpPr>
          <p:nvPr>
            <p:ph sz="quarter" idx="1"/>
          </p:nvPr>
        </p:nvSpPr>
        <p:spPr>
          <a:xfrm>
            <a:off x="914400" y="1679575"/>
            <a:ext cx="5753100" cy="4530725"/>
          </a:xfrm>
        </p:spPr>
        <p:txBody>
          <a:bodyPr/>
          <a:lstStyle/>
          <a:p>
            <a:pPr marL="812800" indent="-812800" eaLnBrk="1" hangingPunct="1">
              <a:buFontTx/>
              <a:buAutoNum type="arabicPeriod"/>
            </a:pPr>
            <a:r>
              <a:rPr lang="es-ES" sz="3600" b="1" dirty="0" smtClean="0"/>
              <a:t>Asegurar sin vacilaciones</a:t>
            </a:r>
          </a:p>
          <a:p>
            <a:pPr marL="812800" indent="-812800" eaLnBrk="1" hangingPunct="1">
              <a:buFontTx/>
              <a:buAutoNum type="arabicPeriod"/>
            </a:pPr>
            <a:r>
              <a:rPr lang="es-ES" sz="3600" b="1" dirty="0" smtClean="0"/>
              <a:t>Hacerse comprender mediante la simple repetición</a:t>
            </a:r>
          </a:p>
          <a:p>
            <a:pPr marL="812800" indent="-812800" eaLnBrk="1" hangingPunct="1">
              <a:buFontTx/>
              <a:buAutoNum type="arabicPeriod"/>
            </a:pPr>
            <a:r>
              <a:rPr lang="es-ES" sz="3600" b="1" dirty="0" smtClean="0"/>
              <a:t>Demostrar mediante ejemplos.</a:t>
            </a:r>
            <a:endParaRPr lang="en-US" sz="3600" b="1" dirty="0" smtClean="0"/>
          </a:p>
        </p:txBody>
      </p:sp>
      <p:pic>
        <p:nvPicPr>
          <p:cNvPr id="86020" name="Picture 4" descr="sb10065748h-001"/>
          <p:cNvPicPr>
            <a:picLocks noChangeAspect="1" noChangeArrowheads="1"/>
          </p:cNvPicPr>
          <p:nvPr/>
        </p:nvPicPr>
        <p:blipFill>
          <a:blip r:embed="rId3"/>
          <a:srcRect l="45128" t="4402" r="20340" b="13429"/>
          <a:stretch>
            <a:fillRect/>
          </a:stretch>
        </p:blipFill>
        <p:spPr bwMode="auto">
          <a:xfrm>
            <a:off x="6072198" y="1857364"/>
            <a:ext cx="2759075" cy="48117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3074" name="Picture 2" descr="war_ver2.jpg"/>
          <p:cNvPicPr>
            <a:picLocks noChangeAspect="1" noChangeArrowheads="1"/>
          </p:cNvPicPr>
          <p:nvPr/>
        </p:nvPicPr>
        <p:blipFill>
          <a:blip r:embed="rId3"/>
          <a:srcRect t="10077" b="17946"/>
          <a:stretch>
            <a:fillRect/>
          </a:stretch>
        </p:blipFill>
        <p:spPr bwMode="auto">
          <a:xfrm>
            <a:off x="1385955" y="0"/>
            <a:ext cx="6400755" cy="6858000"/>
          </a:xfrm>
          <a:prstGeom prst="rect">
            <a:avLst/>
          </a:prstGeom>
          <a:noFill/>
        </p:spPr>
      </p:pic>
      <p:sp>
        <p:nvSpPr>
          <p:cNvPr id="5" name="4 Rectángulo"/>
          <p:cNvSpPr/>
          <p:nvPr/>
        </p:nvSpPr>
        <p:spPr>
          <a:xfrm>
            <a:off x="1594452" y="1928802"/>
            <a:ext cx="5549315" cy="3631763"/>
          </a:xfrm>
          <a:prstGeom prst="rect">
            <a:avLst/>
          </a:prstGeom>
          <a:noFill/>
        </p:spPr>
        <p:txBody>
          <a:bodyPr wrap="square" lIns="91440" tIns="45720" rIns="91440" bIns="45720">
            <a:spAutoFit/>
            <a:scene3d>
              <a:camera prst="orthographicFront"/>
              <a:lightRig rig="threePt" dir="t"/>
            </a:scene3d>
            <a:sp3d extrusionH="57150">
              <a:bevelT w="38100" h="38100"/>
            </a:sp3d>
          </a:bodyPr>
          <a:lstStyle/>
          <a:p>
            <a:pPr algn="ctr"/>
            <a:r>
              <a:rPr lang="es-ES" sz="11500" b="1" spc="50" dirty="0" smtClean="0">
                <a:ln w="12700" cmpd="sng">
                  <a:solidFill>
                    <a:schemeClr val="accent6">
                      <a:satMod val="120000"/>
                      <a:shade val="80000"/>
                    </a:schemeClr>
                  </a:solidFill>
                  <a:prstDash val="solid"/>
                </a:ln>
                <a:solidFill>
                  <a:schemeClr val="accent6">
                    <a:tint val="1000"/>
                  </a:schemeClr>
                </a:solidFill>
                <a:effectLst>
                  <a:glow rad="228600">
                    <a:schemeClr val="tx1">
                      <a:alpha val="40000"/>
                    </a:schemeClr>
                  </a:glow>
                  <a:outerShdw blurRad="50800" dist="50800" dir="5400000" algn="ctr" rotWithShape="0">
                    <a:schemeClr val="tx1"/>
                  </a:outerShdw>
                </a:effectLst>
              </a:rPr>
              <a:t>EL CIERRE</a:t>
            </a:r>
            <a:endParaRPr lang="es-ES" sz="11500" b="1" spc="50" dirty="0">
              <a:ln w="12700" cmpd="sng">
                <a:solidFill>
                  <a:schemeClr val="accent6">
                    <a:satMod val="120000"/>
                    <a:shade val="80000"/>
                  </a:schemeClr>
                </a:solidFill>
                <a:prstDash val="solid"/>
              </a:ln>
              <a:solidFill>
                <a:schemeClr val="accent6">
                  <a:tint val="1000"/>
                </a:schemeClr>
              </a:solidFill>
              <a:effectLst>
                <a:glow rad="228600">
                  <a:schemeClr val="tx1">
                    <a:alpha val="40000"/>
                  </a:schemeClr>
                </a:glow>
                <a:outerShdw blurRad="50800" dist="50800" dir="5400000" algn="ctr" rotWithShape="0">
                  <a:schemeClr val="tx1"/>
                </a:outerShdw>
              </a:effectLst>
            </a:endParaRPr>
          </a:p>
        </p:txBody>
      </p:sp>
      <p:sp>
        <p:nvSpPr>
          <p:cNvPr id="4" name="3 Rectángulo"/>
          <p:cNvSpPr/>
          <p:nvPr/>
        </p:nvSpPr>
        <p:spPr>
          <a:xfrm>
            <a:off x="2357422" y="0"/>
            <a:ext cx="4750018" cy="1107996"/>
          </a:xfrm>
          <a:prstGeom prst="rect">
            <a:avLst/>
          </a:prstGeom>
          <a:noFill/>
        </p:spPr>
        <p:txBody>
          <a:bodyPr wrap="none" lIns="91440" tIns="45720" rIns="91440" bIns="45720">
            <a:spAutoFit/>
          </a:bodyPr>
          <a:lstStyle/>
          <a:p>
            <a:pPr algn="ctr"/>
            <a:r>
              <a:rPr lang="es-ES" sz="6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228600">
                    <a:schemeClr val="accent1">
                      <a:satMod val="175000"/>
                      <a:alpha val="40000"/>
                    </a:schemeClr>
                  </a:glow>
                  <a:outerShdw blurRad="41275" dist="12700" dir="12000000" algn="tl" rotWithShape="0">
                    <a:srgbClr val="000000">
                      <a:alpha val="40000"/>
                    </a:srgbClr>
                  </a:outerShdw>
                </a:effectLst>
              </a:rPr>
              <a:t>OBJECIONES</a:t>
            </a:r>
            <a:endParaRPr lang="es-ES" sz="6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228600">
                  <a:schemeClr val="accent1">
                    <a:satMod val="175000"/>
                    <a:alpha val="40000"/>
                  </a:schemeClr>
                </a:glow>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914400" y="274638"/>
            <a:ext cx="7772400" cy="796908"/>
          </a:xfrm>
        </p:spPr>
        <p:style>
          <a:lnRef idx="3">
            <a:schemeClr val="lt1"/>
          </a:lnRef>
          <a:fillRef idx="1">
            <a:schemeClr val="accent1"/>
          </a:fillRef>
          <a:effectRef idx="1">
            <a:schemeClr val="accent1"/>
          </a:effectRef>
          <a:fontRef idx="minor">
            <a:schemeClr val="lt1"/>
          </a:fontRef>
        </p:style>
        <p:txBody>
          <a:bodyPr>
            <a:normAutofit fontScale="90000"/>
          </a:bodyPr>
          <a:lstStyle/>
          <a:p>
            <a:pPr algn="ctr"/>
            <a:r>
              <a:rPr lang="es-ES" sz="4400" dirty="0">
                <a:effectLst>
                  <a:outerShdw blurRad="38100" dist="38100" dir="2700000" algn="tl">
                    <a:srgbClr val="000000">
                      <a:alpha val="43137"/>
                    </a:srgbClr>
                  </a:outerShdw>
                </a:effectLst>
              </a:rPr>
              <a:t>¿QUÉ ES UNA OBJECION?</a:t>
            </a:r>
          </a:p>
        </p:txBody>
      </p:sp>
      <p:sp>
        <p:nvSpPr>
          <p:cNvPr id="72707" name="Rectangle 3"/>
          <p:cNvSpPr>
            <a:spLocks noGrp="1" noChangeArrowheads="1"/>
          </p:cNvSpPr>
          <p:nvPr>
            <p:ph sz="quarter" idx="1"/>
          </p:nvPr>
        </p:nvSpPr>
        <p:spPr>
          <a:xfrm>
            <a:off x="900113" y="1600200"/>
            <a:ext cx="7772400" cy="4852988"/>
          </a:xfrm>
        </p:spPr>
        <p:txBody>
          <a:bodyPr>
            <a:normAutofit/>
          </a:bodyPr>
          <a:lstStyle/>
          <a:p>
            <a:pPr algn="just">
              <a:lnSpc>
                <a:spcPct val="110000"/>
              </a:lnSpc>
            </a:pPr>
            <a:r>
              <a:rPr lang="es-ES" dirty="0"/>
              <a:t>El pequeño </a:t>
            </a:r>
            <a:r>
              <a:rPr lang="es-ES" dirty="0" smtClean="0"/>
              <a:t>Larousse </a:t>
            </a:r>
            <a:r>
              <a:rPr lang="es-ES" dirty="0"/>
              <a:t>Ilustrado dice:</a:t>
            </a:r>
          </a:p>
          <a:p>
            <a:pPr lvl="1" algn="just">
              <a:lnSpc>
                <a:spcPct val="110000"/>
              </a:lnSpc>
            </a:pPr>
            <a:r>
              <a:rPr lang="es-ES" dirty="0"/>
              <a:t>“Es un argumento que se opone a una afirmación o proposición... un reparo.”</a:t>
            </a:r>
          </a:p>
          <a:p>
            <a:pPr algn="just">
              <a:lnSpc>
                <a:spcPct val="110000"/>
              </a:lnSpc>
            </a:pPr>
            <a:r>
              <a:rPr lang="es-ES" dirty="0"/>
              <a:t>El diccionario de la Lengua Española añade:</a:t>
            </a:r>
          </a:p>
          <a:p>
            <a:pPr lvl="1" algn="just">
              <a:lnSpc>
                <a:spcPct val="110000"/>
              </a:lnSpc>
            </a:pPr>
            <a:r>
              <a:rPr lang="es-ES" dirty="0"/>
              <a:t>“Razón que se presenta para impugnar una proposición.”</a:t>
            </a:r>
          </a:p>
          <a:p>
            <a:pPr lvl="1" algn="just">
              <a:lnSpc>
                <a:spcPct val="110000"/>
              </a:lnSpc>
            </a:pPr>
            <a:r>
              <a:rPr lang="es-ES" dirty="0"/>
              <a:t>“Dificultad que se presenta </a:t>
            </a:r>
            <a:r>
              <a:rPr lang="es-ES" dirty="0" smtClean="0"/>
              <a:t>en contra </a:t>
            </a:r>
            <a:r>
              <a:rPr lang="es-ES" dirty="0"/>
              <a:t>de una opinión.”</a:t>
            </a:r>
          </a:p>
          <a:p>
            <a:pPr algn="just">
              <a:lnSpc>
                <a:spcPct val="110000"/>
              </a:lnSpc>
            </a:pPr>
            <a:r>
              <a:rPr lang="es-ES" dirty="0"/>
              <a:t>El </a:t>
            </a:r>
            <a:r>
              <a:rPr lang="es-ES" dirty="0" smtClean="0"/>
              <a:t>Colportor </a:t>
            </a:r>
            <a:r>
              <a:rPr lang="es-ES" dirty="0"/>
              <a:t>de éxito debe afrontar objeciones.</a:t>
            </a:r>
          </a:p>
          <a:p>
            <a:pPr algn="just">
              <a:lnSpc>
                <a:spcPct val="110000"/>
              </a:lnSpc>
            </a:pPr>
            <a:r>
              <a:rPr lang="es-ES" dirty="0"/>
              <a:t>Las objeciones son el elemento natural de la entrevista.</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body" sz="half" idx="1"/>
          </p:nvPr>
        </p:nvSpPr>
        <p:spPr>
          <a:xfrm>
            <a:off x="914400" y="549275"/>
            <a:ext cx="4810125" cy="5581650"/>
          </a:xfrm>
        </p:spPr>
        <p:txBody>
          <a:bodyPr>
            <a:normAutofit/>
          </a:bodyPr>
          <a:lstStyle/>
          <a:p>
            <a:r>
              <a:rPr lang="es-ES" dirty="0"/>
              <a:t>Las objeciones reflejan la naturaleza humana.</a:t>
            </a:r>
          </a:p>
          <a:p>
            <a:pPr lvl="1"/>
            <a:r>
              <a:rPr lang="es-ES" dirty="0"/>
              <a:t>Lo que no se entiende claramente despierta sospechas.</a:t>
            </a:r>
          </a:p>
          <a:p>
            <a:r>
              <a:rPr lang="es-ES" dirty="0"/>
              <a:t>La objeción es una señal de interés.</a:t>
            </a:r>
          </a:p>
          <a:p>
            <a:pPr lvl="1"/>
            <a:r>
              <a:rPr lang="es-ES" dirty="0"/>
              <a:t>Sería más lógico responder a la presentación con un categórico</a:t>
            </a:r>
            <a:r>
              <a:rPr lang="es-ES" dirty="0" smtClean="0"/>
              <a:t>. </a:t>
            </a:r>
            <a:r>
              <a:rPr lang="es-ES" i="1" dirty="0" smtClean="0"/>
              <a:t>“</a:t>
            </a:r>
            <a:r>
              <a:rPr lang="es-ES" i="1" dirty="0"/>
              <a:t>No voy a </a:t>
            </a:r>
            <a:r>
              <a:rPr lang="es-ES" i="1" dirty="0" smtClean="0"/>
              <a:t>comprar”</a:t>
            </a:r>
          </a:p>
          <a:p>
            <a:pPr lvl="1"/>
            <a:r>
              <a:rPr lang="es-ES" dirty="0" smtClean="0"/>
              <a:t>En </a:t>
            </a:r>
            <a:r>
              <a:rPr lang="es-ES" dirty="0"/>
              <a:t>vez de hacer esto el cliente emite una objeción porque está interesado.</a:t>
            </a:r>
          </a:p>
        </p:txBody>
      </p:sp>
      <p:pic>
        <p:nvPicPr>
          <p:cNvPr id="73731" name="Picture 3" descr="PEOPO023"/>
          <p:cNvPicPr>
            <a:picLocks noGrp="1" noChangeAspect="1" noChangeArrowheads="1"/>
          </p:cNvPicPr>
          <p:nvPr>
            <p:ph sz="half" idx="2"/>
          </p:nvPr>
        </p:nvPicPr>
        <p:blipFill>
          <a:blip r:embed="rId3"/>
          <a:srcRect/>
          <a:stretch>
            <a:fillRect/>
          </a:stretch>
        </p:blipFill>
        <p:spPr>
          <a:xfrm>
            <a:off x="6084888" y="1484313"/>
            <a:ext cx="2347912" cy="381635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blinds(horizontal)">
                                      <p:cBhvr>
                                        <p:cTn id="7" dur="500"/>
                                        <p:tgtEl>
                                          <p:spTgt spid="73731"/>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3730">
                                            <p:txEl>
                                              <p:pRg st="0" end="0"/>
                                            </p:txEl>
                                          </p:spTgt>
                                        </p:tgtEl>
                                        <p:attrNameLst>
                                          <p:attrName>style.visibility</p:attrName>
                                        </p:attrNameLst>
                                      </p:cBhvr>
                                      <p:to>
                                        <p:strVal val="visible"/>
                                      </p:to>
                                    </p:set>
                                    <p:animEffect transition="in" filter="slide(fromBottom)">
                                      <p:cBhvr>
                                        <p:cTn id="12" dur="500">
                                          <p:stCondLst>
                                            <p:cond delay="0"/>
                                          </p:stCondLst>
                                        </p:cTn>
                                        <p:tgtEl>
                                          <p:spTgt spid="73730">
                                            <p:txEl>
                                              <p:pRg st="0" end="0"/>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73730">
                                            <p:txEl>
                                              <p:pRg st="1" end="1"/>
                                            </p:txEl>
                                          </p:spTgt>
                                        </p:tgtEl>
                                        <p:attrNameLst>
                                          <p:attrName>style.visibility</p:attrName>
                                        </p:attrNameLst>
                                      </p:cBhvr>
                                      <p:to>
                                        <p:strVal val="visible"/>
                                      </p:to>
                                    </p:set>
                                    <p:animEffect transition="in" filter="slide(fromBottom)">
                                      <p:cBhvr>
                                        <p:cTn id="15" dur="500">
                                          <p:stCondLst>
                                            <p:cond delay="0"/>
                                          </p:stCondLst>
                                        </p:cTn>
                                        <p:tgtEl>
                                          <p:spTgt spid="73730">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73730">
                                            <p:txEl>
                                              <p:pRg st="2" end="2"/>
                                            </p:txEl>
                                          </p:spTgt>
                                        </p:tgtEl>
                                        <p:attrNameLst>
                                          <p:attrName>style.visibility</p:attrName>
                                        </p:attrNameLst>
                                      </p:cBhvr>
                                      <p:to>
                                        <p:strVal val="visible"/>
                                      </p:to>
                                    </p:set>
                                    <p:animEffect transition="in" filter="slide(fromBottom)">
                                      <p:cBhvr>
                                        <p:cTn id="20" dur="500">
                                          <p:stCondLst>
                                            <p:cond delay="0"/>
                                          </p:stCondLst>
                                        </p:cTn>
                                        <p:tgtEl>
                                          <p:spTgt spid="73730">
                                            <p:txEl>
                                              <p:pRg st="2" end="2"/>
                                            </p:txEl>
                                          </p:spTgt>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73730">
                                            <p:txEl>
                                              <p:pRg st="3" end="3"/>
                                            </p:txEl>
                                          </p:spTgt>
                                        </p:tgtEl>
                                        <p:attrNameLst>
                                          <p:attrName>style.visibility</p:attrName>
                                        </p:attrNameLst>
                                      </p:cBhvr>
                                      <p:to>
                                        <p:strVal val="visible"/>
                                      </p:to>
                                    </p:set>
                                    <p:animEffect transition="in" filter="slide(fromBottom)">
                                      <p:cBhvr>
                                        <p:cTn id="23" dur="500">
                                          <p:stCondLst>
                                            <p:cond delay="0"/>
                                          </p:stCondLst>
                                        </p:cTn>
                                        <p:tgtEl>
                                          <p:spTgt spid="73730">
                                            <p:txEl>
                                              <p:pRg st="3" end="3"/>
                                            </p:txEl>
                                          </p:spTgt>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73730">
                                            <p:txEl>
                                              <p:pRg st="4" end="4"/>
                                            </p:txEl>
                                          </p:spTgt>
                                        </p:tgtEl>
                                        <p:attrNameLst>
                                          <p:attrName>style.visibility</p:attrName>
                                        </p:attrNameLst>
                                      </p:cBhvr>
                                      <p:to>
                                        <p:strVal val="visible"/>
                                      </p:to>
                                    </p:set>
                                    <p:animEffect transition="in" filter="slide(fromBottom)">
                                      <p:cBhvr>
                                        <p:cTn id="26" dur="500">
                                          <p:stCondLst>
                                            <p:cond delay="0"/>
                                          </p:stCondLst>
                                        </p:cTn>
                                        <p:tgtEl>
                                          <p:spTgt spid="737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ChangeArrowheads="1"/>
          </p:cNvSpPr>
          <p:nvPr>
            <p:ph sz="quarter" idx="1"/>
          </p:nvPr>
        </p:nvSpPr>
        <p:spPr>
          <a:xfrm>
            <a:off x="857224" y="1714488"/>
            <a:ext cx="7772400" cy="4572000"/>
          </a:xfrm>
        </p:spPr>
        <p:txBody>
          <a:bodyPr>
            <a:normAutofit/>
          </a:bodyPr>
          <a:lstStyle/>
          <a:p>
            <a:pPr algn="just">
              <a:lnSpc>
                <a:spcPct val="90000"/>
              </a:lnSpc>
            </a:pPr>
            <a:r>
              <a:rPr lang="es-ES" dirty="0"/>
              <a:t>Cliente: </a:t>
            </a:r>
          </a:p>
          <a:p>
            <a:pPr lvl="1" algn="just">
              <a:lnSpc>
                <a:spcPct val="90000"/>
              </a:lnSpc>
            </a:pPr>
            <a:r>
              <a:rPr lang="es-ES" dirty="0"/>
              <a:t>“Debo consultar con mi esposo.”</a:t>
            </a:r>
          </a:p>
          <a:p>
            <a:pPr algn="just">
              <a:lnSpc>
                <a:spcPct val="90000"/>
              </a:lnSpc>
            </a:pPr>
            <a:r>
              <a:rPr lang="es-ES" dirty="0" smtClean="0"/>
              <a:t>Colportor 1:</a:t>
            </a:r>
          </a:p>
          <a:p>
            <a:pPr lvl="1" algn="just">
              <a:lnSpc>
                <a:spcPct val="90000"/>
              </a:lnSpc>
            </a:pPr>
            <a:r>
              <a:rPr lang="es-ES" dirty="0" smtClean="0"/>
              <a:t>El matrimonio es una responsabilidad compartida en la que cada uno tiene confianza en los actos del cónyuge ¿no lo cree usted así?</a:t>
            </a:r>
          </a:p>
          <a:p>
            <a:pPr algn="just">
              <a:lnSpc>
                <a:spcPct val="90000"/>
              </a:lnSpc>
            </a:pPr>
            <a:r>
              <a:rPr lang="es-ES" dirty="0" smtClean="0"/>
              <a:t>Colportor 2:</a:t>
            </a:r>
            <a:endParaRPr lang="es-ES" dirty="0"/>
          </a:p>
          <a:p>
            <a:pPr lvl="1" algn="just">
              <a:lnSpc>
                <a:spcPct val="90000"/>
              </a:lnSpc>
            </a:pPr>
            <a:r>
              <a:rPr lang="es-ES" dirty="0" smtClean="0"/>
              <a:t>Las </a:t>
            </a:r>
            <a:r>
              <a:rPr lang="es-ES" dirty="0"/>
              <a:t>madres tienen la responsabilidad especial de criar a los hijos ¿no cree que estas lecciones que desarrollan el carácter podrían producir resultados por los que usted estaría agradecido en el </a:t>
            </a:r>
            <a:r>
              <a:rPr lang="es-ES" dirty="0" smtClean="0"/>
              <a:t>futuro?. </a:t>
            </a:r>
            <a:r>
              <a:rPr lang="es-ES" dirty="0"/>
              <a:t>¿cuándo es el próximo cumpleaños de su hijo</a:t>
            </a:r>
            <a:r>
              <a:rPr lang="es-ES" dirty="0" smtClean="0"/>
              <a:t>?</a:t>
            </a:r>
            <a:endParaRPr lang="es-ES" dirty="0"/>
          </a:p>
        </p:txBody>
      </p:sp>
      <p:sp>
        <p:nvSpPr>
          <p:cNvPr id="22532" name="WordArt 4"/>
          <p:cNvSpPr>
            <a:spLocks noChangeArrowheads="1" noChangeShapeType="1" noTextEdit="1"/>
          </p:cNvSpPr>
          <p:nvPr/>
        </p:nvSpPr>
        <p:spPr bwMode="auto">
          <a:xfrm>
            <a:off x="1258888" y="476250"/>
            <a:ext cx="6121400" cy="881048"/>
          </a:xfrm>
          <a:prstGeom prst="rect">
            <a:avLst/>
          </a:prstGeom>
        </p:spPr>
        <p:txBody>
          <a:bodyPr wrap="none" fromWordArt="1">
            <a:prstTxWarp prst="textFadeUp">
              <a:avLst>
                <a:gd name="adj" fmla="val 9991"/>
              </a:avLst>
            </a:prstTxWarp>
          </a:bodyPr>
          <a:lstStyle/>
          <a:p>
            <a:pPr algn="ctr"/>
            <a:r>
              <a:rPr lang="es-MX" sz="3600" i="1" kern="10" dirty="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latin typeface="Arial Black"/>
              </a:rPr>
              <a:t>Objeciones en el cierre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anim calcmode="lin" valueType="num">
                                      <p:cBhvr>
                                        <p:cTn id="7" dur="500" fill="hold"/>
                                        <p:tgtEl>
                                          <p:spTgt spid="22532"/>
                                        </p:tgtEl>
                                        <p:attrNameLst>
                                          <p:attrName>ppt_w</p:attrName>
                                        </p:attrNameLst>
                                      </p:cBhvr>
                                      <p:tavLst>
                                        <p:tav tm="0">
                                          <p:val>
                                            <p:fltVal val="0"/>
                                          </p:val>
                                        </p:tav>
                                        <p:tav tm="100000">
                                          <p:val>
                                            <p:strVal val="#ppt_w"/>
                                          </p:val>
                                        </p:tav>
                                      </p:tavLst>
                                    </p:anim>
                                    <p:anim calcmode="lin" valueType="num">
                                      <p:cBhvr>
                                        <p:cTn id="8" dur="500" fill="hold"/>
                                        <p:tgtEl>
                                          <p:spTgt spid="22532"/>
                                        </p:tgtEl>
                                        <p:attrNameLst>
                                          <p:attrName>ppt_h</p:attrName>
                                        </p:attrNameLst>
                                      </p:cBhvr>
                                      <p:tavLst>
                                        <p:tav tm="0">
                                          <p:val>
                                            <p:fltVal val="0"/>
                                          </p:val>
                                        </p:tav>
                                        <p:tav tm="100000">
                                          <p:val>
                                            <p:strVal val="#ppt_h"/>
                                          </p:val>
                                        </p:tav>
                                      </p:tavLst>
                                    </p:anim>
                                    <p:animEffect transition="in" filter="fade">
                                      <p:cBhvr>
                                        <p:cTn id="9" dur="500"/>
                                        <p:tgtEl>
                                          <p:spTgt spid="2253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22531">
                                            <p:txEl>
                                              <p:pRg st="0" end="0"/>
                                            </p:txEl>
                                          </p:spTgt>
                                        </p:tgtEl>
                                        <p:attrNameLst>
                                          <p:attrName>style.visibility</p:attrName>
                                        </p:attrNameLst>
                                      </p:cBhvr>
                                      <p:to>
                                        <p:strVal val="visible"/>
                                      </p:to>
                                    </p:set>
                                    <p:animEffect transition="in" filter="slide(fromBottom)">
                                      <p:cBhvr>
                                        <p:cTn id="14" dur="500">
                                          <p:stCondLst>
                                            <p:cond delay="0"/>
                                          </p:stCondLst>
                                        </p:cTn>
                                        <p:tgtEl>
                                          <p:spTgt spid="22531">
                                            <p:txEl>
                                              <p:pRg st="0" end="0"/>
                                            </p:txEl>
                                          </p:spTgt>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Effect transition="in" filter="slide(fromBottom)">
                                      <p:cBhvr>
                                        <p:cTn id="17" dur="500">
                                          <p:stCondLst>
                                            <p:cond delay="0"/>
                                          </p:stCondLst>
                                        </p:cTn>
                                        <p:tgtEl>
                                          <p:spTgt spid="2253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2531">
                                            <p:txEl>
                                              <p:pRg st="2" end="2"/>
                                            </p:txEl>
                                          </p:spTgt>
                                        </p:tgtEl>
                                        <p:attrNameLst>
                                          <p:attrName>style.visibility</p:attrName>
                                        </p:attrNameLst>
                                      </p:cBhvr>
                                      <p:to>
                                        <p:strVal val="visible"/>
                                      </p:to>
                                    </p:set>
                                    <p:animEffect transition="in" filter="slide(fromBottom)">
                                      <p:cBhvr>
                                        <p:cTn id="22" dur="500">
                                          <p:stCondLst>
                                            <p:cond delay="0"/>
                                          </p:stCondLst>
                                        </p:cTn>
                                        <p:tgtEl>
                                          <p:spTgt spid="22531">
                                            <p:txEl>
                                              <p:pRg st="2" end="2"/>
                                            </p:txEl>
                                          </p:spTgt>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22531">
                                            <p:txEl>
                                              <p:pRg st="3" end="3"/>
                                            </p:txEl>
                                          </p:spTgt>
                                        </p:tgtEl>
                                        <p:attrNameLst>
                                          <p:attrName>style.visibility</p:attrName>
                                        </p:attrNameLst>
                                      </p:cBhvr>
                                      <p:to>
                                        <p:strVal val="visible"/>
                                      </p:to>
                                    </p:set>
                                    <p:animEffect transition="in" filter="slide(fromBottom)">
                                      <p:cBhvr>
                                        <p:cTn id="25" dur="500">
                                          <p:stCondLst>
                                            <p:cond delay="0"/>
                                          </p:stCondLst>
                                        </p:cTn>
                                        <p:tgtEl>
                                          <p:spTgt spid="22531">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22531">
                                            <p:txEl>
                                              <p:pRg st="4" end="4"/>
                                            </p:txEl>
                                          </p:spTgt>
                                        </p:tgtEl>
                                        <p:attrNameLst>
                                          <p:attrName>style.visibility</p:attrName>
                                        </p:attrNameLst>
                                      </p:cBhvr>
                                      <p:to>
                                        <p:strVal val="visible"/>
                                      </p:to>
                                    </p:set>
                                    <p:animEffect transition="in" filter="slide(fromBottom)">
                                      <p:cBhvr>
                                        <p:cTn id="30" dur="500">
                                          <p:stCondLst>
                                            <p:cond delay="0"/>
                                          </p:stCondLst>
                                        </p:cTn>
                                        <p:tgtEl>
                                          <p:spTgt spid="22531">
                                            <p:txEl>
                                              <p:pRg st="4" end="4"/>
                                            </p:txEl>
                                          </p:spTgt>
                                        </p:tgtEl>
                                      </p:cBhvr>
                                    </p:animEffect>
                                  </p:childTnLst>
                                </p:cTn>
                              </p:par>
                              <p:par>
                                <p:cTn id="31" presetID="12" presetClass="entr" presetSubtype="4" fill="hold" grpId="0" nodeType="withEffect">
                                  <p:stCondLst>
                                    <p:cond delay="0"/>
                                  </p:stCondLst>
                                  <p:childTnLst>
                                    <p:set>
                                      <p:cBhvr>
                                        <p:cTn id="32" dur="1" fill="hold">
                                          <p:stCondLst>
                                            <p:cond delay="0"/>
                                          </p:stCondLst>
                                        </p:cTn>
                                        <p:tgtEl>
                                          <p:spTgt spid="22531">
                                            <p:txEl>
                                              <p:pRg st="5" end="5"/>
                                            </p:txEl>
                                          </p:spTgt>
                                        </p:tgtEl>
                                        <p:attrNameLst>
                                          <p:attrName>style.visibility</p:attrName>
                                        </p:attrNameLst>
                                      </p:cBhvr>
                                      <p:to>
                                        <p:strVal val="visible"/>
                                      </p:to>
                                    </p:set>
                                    <p:animEffect transition="in" filter="slide(fromBottom)">
                                      <p:cBhvr>
                                        <p:cTn id="33" dur="500">
                                          <p:stCondLst>
                                            <p:cond delay="0"/>
                                          </p:stCondLst>
                                        </p:cTn>
                                        <p:tgtEl>
                                          <p:spTgt spid="225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P spid="2253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sz="quarter" idx="1"/>
          </p:nvPr>
        </p:nvSpPr>
        <p:spPr>
          <a:xfrm>
            <a:off x="611188" y="476250"/>
            <a:ext cx="8075612" cy="5905500"/>
          </a:xfrm>
        </p:spPr>
        <p:txBody>
          <a:bodyPr>
            <a:normAutofit lnSpcReduction="10000"/>
          </a:bodyPr>
          <a:lstStyle/>
          <a:p>
            <a:pPr algn="just">
              <a:lnSpc>
                <a:spcPct val="90000"/>
              </a:lnSpc>
            </a:pPr>
            <a:r>
              <a:rPr lang="es-ES" dirty="0" smtClean="0"/>
              <a:t>Cliente: </a:t>
            </a:r>
          </a:p>
          <a:p>
            <a:pPr lvl="1" algn="just">
              <a:lnSpc>
                <a:spcPct val="90000"/>
              </a:lnSpc>
            </a:pPr>
            <a:r>
              <a:rPr lang="es-ES" dirty="0" smtClean="0"/>
              <a:t>Los libros son muy caros.</a:t>
            </a:r>
          </a:p>
          <a:p>
            <a:pPr algn="just">
              <a:lnSpc>
                <a:spcPct val="90000"/>
              </a:lnSpc>
            </a:pPr>
            <a:r>
              <a:rPr lang="es-ES" dirty="0" smtClean="0"/>
              <a:t>Colportor 1:</a:t>
            </a:r>
            <a:endParaRPr lang="es-ES" dirty="0"/>
          </a:p>
          <a:p>
            <a:pPr lvl="1" algn="just">
              <a:lnSpc>
                <a:spcPct val="90000"/>
              </a:lnSpc>
            </a:pPr>
            <a:r>
              <a:rPr lang="es-ES" dirty="0"/>
              <a:t>“Aprecio su comentario Sra. Martha, siempre es agradable tratar con alguien que pone cuidado en sus inversiones y solo compra lo mejor. ¿Con qué colección de libros de tan alta calidad y que ofrecen tantos beneficios está comparando nuestros precios?</a:t>
            </a:r>
          </a:p>
          <a:p>
            <a:pPr algn="just">
              <a:lnSpc>
                <a:spcPct val="90000"/>
              </a:lnSpc>
            </a:pPr>
            <a:r>
              <a:rPr lang="es-ES" dirty="0" smtClean="0"/>
              <a:t>Colportor 2:</a:t>
            </a:r>
            <a:endParaRPr lang="es-ES" dirty="0"/>
          </a:p>
          <a:p>
            <a:pPr lvl="1" algn="just">
              <a:lnSpc>
                <a:spcPct val="90000"/>
              </a:lnSpc>
            </a:pPr>
            <a:r>
              <a:rPr lang="es-ES" dirty="0"/>
              <a:t>“Sra. Martha estoy de acuerdo con usted en que esto parece un precio muy elevado, tal vez podríamos disminuir el precio de este material eliminando las ilustraciones a colores. ¿Se imagina lo poco interesante que parecería estos libros? </a:t>
            </a:r>
            <a:r>
              <a:rPr lang="es-ES" dirty="0" smtClean="0"/>
              <a:t>También </a:t>
            </a:r>
            <a:r>
              <a:rPr lang="es-ES" dirty="0"/>
              <a:t>podríamos rebajar el costo utilizando un papel barato, parecido  al que usan los </a:t>
            </a:r>
            <a:r>
              <a:rPr lang="es-ES" dirty="0" smtClean="0"/>
              <a:t>periódicos. </a:t>
            </a:r>
            <a:r>
              <a:rPr lang="es-ES" dirty="0"/>
              <a:t>Podríamos bajar el precio usando una tapa de papel y pegando las páginas en vez de cocerlas. Esto reduciría la calidad y la atracción de esta obra y yo se que usted quiere tener algo que sea durable y hermoso y que se pueda leer con agrado.</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es-ES" sz="3400" dirty="0"/>
              <a:t>¿POR QUÉ LOS CLIENTES HACEN OBJECIONES?</a:t>
            </a:r>
          </a:p>
        </p:txBody>
      </p:sp>
      <p:sp>
        <p:nvSpPr>
          <p:cNvPr id="10243" name="Rectangle 3"/>
          <p:cNvSpPr>
            <a:spLocks noGrp="1" noChangeArrowheads="1"/>
          </p:cNvSpPr>
          <p:nvPr>
            <p:ph sz="quarter" idx="1"/>
          </p:nvPr>
        </p:nvSpPr>
        <p:spPr>
          <a:xfrm>
            <a:off x="928662" y="1714488"/>
            <a:ext cx="7015186" cy="4572000"/>
          </a:xfrm>
        </p:spPr>
        <p:txBody>
          <a:bodyPr>
            <a:normAutofit/>
          </a:bodyPr>
          <a:lstStyle/>
          <a:p>
            <a:pPr marL="457200" indent="-457200" algn="just">
              <a:buFont typeface="Wingdings" pitchFamily="2" charset="2"/>
              <a:buAutoNum type="arabicPeriod"/>
            </a:pPr>
            <a:r>
              <a:rPr lang="es-ES" dirty="0"/>
              <a:t>Porque tiene la necesidad de que se les haga una presentación clara.</a:t>
            </a:r>
          </a:p>
          <a:p>
            <a:pPr marL="876300" lvl="1" indent="-419100" algn="just"/>
            <a:r>
              <a:rPr lang="es-ES" dirty="0"/>
              <a:t>Un cliente que no entiende bien presentará objeciones</a:t>
            </a:r>
            <a:r>
              <a:rPr lang="es-ES" dirty="0" smtClean="0"/>
              <a:t>.</a:t>
            </a:r>
            <a:endParaRPr lang="es-E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1 Rectángulo"/>
          <p:cNvSpPr/>
          <p:nvPr/>
        </p:nvSpPr>
        <p:spPr>
          <a:xfrm>
            <a:off x="1142976" y="2190833"/>
            <a:ext cx="7286676" cy="4524315"/>
          </a:xfrm>
          <a:prstGeom prst="rect">
            <a:avLst/>
          </a:prstGeom>
        </p:spPr>
        <p:style>
          <a:lnRef idx="3">
            <a:schemeClr val="lt1"/>
          </a:lnRef>
          <a:fillRef idx="1">
            <a:schemeClr val="accent1"/>
          </a:fillRef>
          <a:effectRef idx="1">
            <a:schemeClr val="accent1"/>
          </a:effectRef>
          <a:fontRef idx="minor">
            <a:schemeClr val="lt1"/>
          </a:fontRef>
        </p:style>
        <p:txBody>
          <a:bodyPr wrap="square" lIns="91440" tIns="45720" rIns="91440" bIns="45720">
            <a:spAutoFit/>
          </a:bodyPr>
          <a:lstStyle/>
          <a:p>
            <a:pPr lvl="0" algn="ctr">
              <a:spcBef>
                <a:spcPct val="0"/>
              </a:spcBef>
              <a:defRPr/>
            </a:pPr>
            <a:r>
              <a:rPr lang="es-ES" sz="9600" dirty="0" smtClean="0">
                <a:ln w="18415" cmpd="sng">
                  <a:solidFill>
                    <a:srgbClr val="FFFFFF"/>
                  </a:solidFill>
                  <a:prstDash val="solid"/>
                </a:ln>
                <a:solidFill>
                  <a:srgbClr val="FFFFFF"/>
                </a:solidFill>
                <a:effectLst>
                  <a:glow rad="139700">
                    <a:schemeClr val="accent3">
                      <a:satMod val="175000"/>
                      <a:alpha val="40000"/>
                    </a:schemeClr>
                  </a:glow>
                  <a:outerShdw blurRad="63500" dir="3600000" algn="tl" rotWithShape="0">
                    <a:srgbClr val="000000">
                      <a:alpha val="70000"/>
                    </a:srgbClr>
                  </a:outerShdw>
                </a:effectLst>
              </a:rPr>
              <a:t>Métodos para hacer el </a:t>
            </a:r>
          </a:p>
          <a:p>
            <a:pPr lvl="0" algn="ctr">
              <a:spcBef>
                <a:spcPct val="0"/>
              </a:spcBef>
              <a:defRPr/>
            </a:pPr>
            <a:r>
              <a:rPr lang="es-ES" sz="9600" i="1" u="sng" dirty="0" smtClean="0">
                <a:ln w="18415" cmpd="sng">
                  <a:solidFill>
                    <a:srgbClr val="FFFFFF"/>
                  </a:solidFill>
                  <a:prstDash val="solid"/>
                </a:ln>
                <a:solidFill>
                  <a:srgbClr val="FFFFFF"/>
                </a:solidFill>
                <a:effectLst>
                  <a:glow rad="139700">
                    <a:schemeClr val="accent3">
                      <a:satMod val="175000"/>
                      <a:alpha val="40000"/>
                    </a:schemeClr>
                  </a:glow>
                  <a:outerShdw blurRad="63500" dir="3600000" algn="tl" rotWithShape="0">
                    <a:srgbClr val="000000">
                      <a:alpha val="70000"/>
                    </a:srgbClr>
                  </a:outerShdw>
                </a:effectLst>
              </a:rPr>
              <a:t>CIERRE</a:t>
            </a:r>
            <a:endParaRPr lang="en-US" sz="9600" i="1" dirty="0" smtClean="0">
              <a:ln w="18415" cmpd="sng">
                <a:solidFill>
                  <a:srgbClr val="FFFFFF"/>
                </a:solidFill>
                <a:prstDash val="solid"/>
              </a:ln>
              <a:solidFill>
                <a:srgbClr val="FFFFFF"/>
              </a:solidFill>
              <a:effectLst>
                <a:glow rad="139700">
                  <a:schemeClr val="accent3">
                    <a:satMod val="175000"/>
                    <a:alpha val="40000"/>
                  </a:schemeClr>
                </a:glow>
                <a:outerShdw blurRad="63500" dir="3600000" algn="tl" rotWithShape="0">
                  <a:srgbClr val="000000">
                    <a:alpha val="70000"/>
                  </a:srgbClr>
                </a:outerShdw>
              </a:effectLst>
            </a:endParaRPr>
          </a:p>
        </p:txBody>
      </p:sp>
      <p:sp>
        <p:nvSpPr>
          <p:cNvPr id="3" name="Rectangle 2"/>
          <p:cNvSpPr txBox="1">
            <a:spLocks noChangeArrowheads="1"/>
          </p:cNvSpPr>
          <p:nvPr/>
        </p:nvSpPr>
        <p:spPr>
          <a:xfrm>
            <a:off x="914400" y="274638"/>
            <a:ext cx="77724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4000" b="1" i="1" u="sng" strike="noStrike" kern="1200" cap="none" spc="0" normalizeH="0" baseline="0" noProof="0" dirty="0" smtClean="0">
              <a:ln>
                <a:noFill/>
              </a:ln>
              <a:solidFill>
                <a:schemeClr val="tx2"/>
              </a:solidFill>
              <a:effectLst/>
              <a:uLnTx/>
              <a:uFillTx/>
              <a:latin typeface="+mj-lt"/>
              <a:ea typeface="+mj-ea"/>
              <a:cs typeface="+mj-cs"/>
            </a:endParaRPr>
          </a:p>
        </p:txBody>
      </p:sp>
      <p:pic>
        <p:nvPicPr>
          <p:cNvPr id="4" name="Picture 3" descr="cliente-satisfecho"/>
          <p:cNvPicPr>
            <a:picLocks noChangeAspect="1" noChangeArrowheads="1"/>
          </p:cNvPicPr>
          <p:nvPr/>
        </p:nvPicPr>
        <p:blipFill>
          <a:blip r:embed="rId3"/>
          <a:srcRect/>
          <a:stretch>
            <a:fillRect/>
          </a:stretch>
        </p:blipFill>
        <p:spPr bwMode="auto">
          <a:xfrm>
            <a:off x="3357554" y="214290"/>
            <a:ext cx="2928958" cy="22705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es-ES" sz="3400" dirty="0"/>
              <a:t>¿POR QUÉ LOS CLIENTES HACEN OBJECIONES?</a:t>
            </a:r>
          </a:p>
        </p:txBody>
      </p:sp>
      <p:sp>
        <p:nvSpPr>
          <p:cNvPr id="10243" name="Rectangle 3"/>
          <p:cNvSpPr>
            <a:spLocks noGrp="1" noChangeArrowheads="1"/>
          </p:cNvSpPr>
          <p:nvPr>
            <p:ph sz="quarter" idx="1"/>
          </p:nvPr>
        </p:nvSpPr>
        <p:spPr/>
        <p:txBody>
          <a:bodyPr>
            <a:normAutofit/>
          </a:bodyPr>
          <a:lstStyle/>
          <a:p>
            <a:pPr marL="457200" indent="-457200" algn="just">
              <a:buNone/>
            </a:pPr>
            <a:r>
              <a:rPr lang="es-ES" dirty="0" smtClean="0"/>
              <a:t>2. Porque </a:t>
            </a:r>
            <a:r>
              <a:rPr lang="es-ES" dirty="0"/>
              <a:t>pregunta para obtener información adicional.</a:t>
            </a:r>
          </a:p>
          <a:p>
            <a:pPr marL="876300" lvl="1" indent="-419100" algn="just"/>
            <a:r>
              <a:rPr lang="es-ES" dirty="0"/>
              <a:t>Debemos reconocer que hay momentos cuando objeciones tales como “Quién publica estos libros” o “Son estos libros Cristianos”, se originan en un deseo de obtener información completa.</a:t>
            </a:r>
          </a:p>
          <a:p>
            <a:pPr marL="876300" lvl="1" indent="-419100" algn="just"/>
            <a:r>
              <a:rPr lang="es-ES" dirty="0"/>
              <a:t>No se ponga nervioso.</a:t>
            </a:r>
          </a:p>
          <a:p>
            <a:pPr marL="1314450" lvl="2" indent="-400050" algn="just"/>
            <a:r>
              <a:rPr lang="es-ES" dirty="0"/>
              <a:t>El cliente puede notar su reacción vacilante y llevarlo a crear sospechas.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p:txBody>
          <a:bodyPr>
            <a:normAutofit fontScale="90000"/>
          </a:bodyPr>
          <a:lstStyle/>
          <a:p>
            <a:r>
              <a:rPr lang="es-ES" sz="3400" dirty="0"/>
              <a:t>¿POR QUÉ LOS CLIENTES HACEN OBJECIONES?</a:t>
            </a:r>
          </a:p>
        </p:txBody>
      </p:sp>
      <p:sp>
        <p:nvSpPr>
          <p:cNvPr id="11267" name="Rectangle 3"/>
          <p:cNvSpPr>
            <a:spLocks noGrp="1" noChangeArrowheads="1"/>
          </p:cNvSpPr>
          <p:nvPr>
            <p:ph sz="quarter" idx="1"/>
          </p:nvPr>
        </p:nvSpPr>
        <p:spPr>
          <a:xfrm>
            <a:off x="611188" y="2214554"/>
            <a:ext cx="8075612" cy="4167196"/>
          </a:xfrm>
        </p:spPr>
        <p:txBody>
          <a:bodyPr>
            <a:normAutofit/>
          </a:bodyPr>
          <a:lstStyle/>
          <a:p>
            <a:pPr marL="457200" indent="-457200" algn="just">
              <a:buFont typeface="Wingdings" pitchFamily="2" charset="2"/>
              <a:buAutoNum type="arabicPeriod" startAt="3"/>
            </a:pPr>
            <a:r>
              <a:rPr lang="es-ES" dirty="0"/>
              <a:t>Porque el cliente puede no estar listo para el cierre.</a:t>
            </a:r>
          </a:p>
          <a:p>
            <a:pPr marL="876300" lvl="1" indent="-419100" algn="just"/>
            <a:r>
              <a:rPr lang="es-ES" sz="2400" dirty="0"/>
              <a:t>Algunos necesitan más información mientras que otros no pueden entender con tanta rapidez</a:t>
            </a:r>
            <a:r>
              <a:rPr lang="es-ES" sz="2400" dirty="0" smtClean="0"/>
              <a:t>.</a:t>
            </a:r>
            <a:endParaRPr lang="es-ES" sz="2400"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p:txBody>
          <a:bodyPr>
            <a:normAutofit fontScale="90000"/>
          </a:bodyPr>
          <a:lstStyle/>
          <a:p>
            <a:r>
              <a:rPr lang="es-ES" sz="3400" dirty="0"/>
              <a:t>¿POR QUÉ LOS CLIENTES HACEN OBJECIONES?</a:t>
            </a:r>
          </a:p>
        </p:txBody>
      </p:sp>
      <p:sp>
        <p:nvSpPr>
          <p:cNvPr id="11267" name="Rectangle 3"/>
          <p:cNvSpPr>
            <a:spLocks noGrp="1" noChangeArrowheads="1"/>
          </p:cNvSpPr>
          <p:nvPr>
            <p:ph sz="quarter" idx="1"/>
          </p:nvPr>
        </p:nvSpPr>
        <p:spPr>
          <a:xfrm>
            <a:off x="611188" y="1857364"/>
            <a:ext cx="8075612" cy="4524386"/>
          </a:xfrm>
        </p:spPr>
        <p:txBody>
          <a:bodyPr/>
          <a:lstStyle/>
          <a:p>
            <a:pPr marL="457200" indent="-457200" algn="just">
              <a:buNone/>
            </a:pPr>
            <a:r>
              <a:rPr lang="es-ES" dirty="0" smtClean="0"/>
              <a:t>4. Porque </a:t>
            </a:r>
            <a:r>
              <a:rPr lang="es-ES" dirty="0"/>
              <a:t>las necesidades personales e intereses no se han tomado en cuenta.</a:t>
            </a:r>
          </a:p>
          <a:p>
            <a:pPr marL="876300" lvl="1" indent="-419100" algn="just"/>
            <a:r>
              <a:rPr lang="es-ES" sz="2400" dirty="0"/>
              <a:t>El </a:t>
            </a:r>
            <a:r>
              <a:rPr lang="es-ES" sz="2400" dirty="0" smtClean="0"/>
              <a:t>Colportor </a:t>
            </a:r>
            <a:r>
              <a:rPr lang="es-ES" sz="2400" dirty="0"/>
              <a:t>debe personalizar el relato para satisfacer las necesidades, deseos e intereses de los individuos y así evitar objeciones innecesarias.</a:t>
            </a:r>
          </a:p>
          <a:p>
            <a:pPr marL="876300" lvl="1" indent="-419100" algn="just"/>
            <a:r>
              <a:rPr lang="es-ES" sz="2400" dirty="0"/>
              <a:t>A menudo el cliente percibe la importancia del producto pero carece de suficiente convicción para comprar.</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94453" y="2000240"/>
            <a:ext cx="5906505" cy="3139321"/>
          </a:xfrm>
          <a:prstGeom prst="rect">
            <a:avLst/>
          </a:prstGeom>
          <a:noFill/>
        </p:spPr>
        <p:txBody>
          <a:bodyPr wrap="square" lIns="91440" tIns="45720" rIns="91440" bIns="45720">
            <a:spAutoFit/>
          </a:bodyPr>
          <a:lstStyle/>
          <a:p>
            <a:pPr algn="ctr"/>
            <a:r>
              <a:rPr lang="en-US" sz="6600" b="1" dirty="0" smtClean="0">
                <a:ln w="10160">
                  <a:solidFill>
                    <a:schemeClr val="accent1"/>
                  </a:solidFill>
                  <a:prstDash val="solid"/>
                </a:ln>
                <a:solidFill>
                  <a:srgbClr val="FFFFFF"/>
                </a:solidFill>
                <a:effectLst>
                  <a:glow rad="139700">
                    <a:schemeClr val="accent2">
                      <a:satMod val="175000"/>
                      <a:alpha val="40000"/>
                    </a:schemeClr>
                  </a:glow>
                  <a:outerShdw blurRad="38100" dist="32000" dir="5400000" algn="tl">
                    <a:srgbClr val="000000">
                      <a:alpha val="30000"/>
                    </a:srgbClr>
                  </a:outerShdw>
                </a:effectLst>
              </a:rPr>
              <a:t>TECNICA DE RESPUESTA A OBJECIONES</a:t>
            </a:r>
            <a:endParaRPr lang="es-MX" sz="6600" b="1" dirty="0">
              <a:ln w="10160">
                <a:solidFill>
                  <a:schemeClr val="accent1"/>
                </a:solidFill>
                <a:prstDash val="solid"/>
              </a:ln>
              <a:solidFill>
                <a:srgbClr val="FFFFFF"/>
              </a:solidFill>
              <a:effectLst>
                <a:glow rad="139700">
                  <a:schemeClr val="accent2">
                    <a:satMod val="175000"/>
                    <a:alpha val="40000"/>
                  </a:schemeClr>
                </a:glow>
                <a:outerShdw blurRad="38100" dist="32000" dir="540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andresg.files.wordpress.com/2008/04/contrato1-21.jpg"/>
          <p:cNvPicPr>
            <a:picLocks noChangeAspect="1" noChangeArrowheads="1"/>
          </p:cNvPicPr>
          <p:nvPr/>
        </p:nvPicPr>
        <p:blipFill>
          <a:blip r:embed="rId3"/>
          <a:srcRect/>
          <a:stretch>
            <a:fillRect/>
          </a:stretch>
        </p:blipFill>
        <p:spPr bwMode="auto">
          <a:xfrm>
            <a:off x="6505575" y="3924300"/>
            <a:ext cx="2638425" cy="2933700"/>
          </a:xfrm>
          <a:prstGeom prst="rect">
            <a:avLst/>
          </a:prstGeom>
          <a:noFill/>
        </p:spPr>
      </p:pic>
      <p:sp>
        <p:nvSpPr>
          <p:cNvPr id="3" name="2 Título"/>
          <p:cNvSpPr>
            <a:spLocks noGrp="1"/>
          </p:cNvSpPr>
          <p:nvPr>
            <p:ph type="title"/>
          </p:nvPr>
        </p:nvSpPr>
        <p:spPr/>
        <p:txBody>
          <a:bodyPr/>
          <a:lstStyle/>
          <a:p>
            <a:r>
              <a:rPr lang="es-MX" dirty="0" smtClean="0"/>
              <a:t>TÉCNICA DEL GALLEGO</a:t>
            </a:r>
            <a:endParaRPr lang="es-MX" dirty="0"/>
          </a:p>
        </p:txBody>
      </p:sp>
      <p:sp>
        <p:nvSpPr>
          <p:cNvPr id="4" name="3 Marcador de contenido"/>
          <p:cNvSpPr>
            <a:spLocks noGrp="1"/>
          </p:cNvSpPr>
          <p:nvPr>
            <p:ph sz="quarter" idx="1"/>
          </p:nvPr>
        </p:nvSpPr>
        <p:spPr/>
        <p:txBody>
          <a:bodyPr>
            <a:normAutofit/>
          </a:bodyPr>
          <a:lstStyle/>
          <a:p>
            <a:r>
              <a:rPr lang="es-MX" dirty="0" smtClean="0"/>
              <a:t>Dicen que los gallegos siempre responden una pregunta con otra pregunta. Ya sea que la Objeción tome la forma de una pregunta o de una afirmación, casi siempre es posible contestarla con una pregunta.</a:t>
            </a:r>
            <a:br>
              <a:rPr lang="es-MX" dirty="0" smtClean="0"/>
            </a:br>
            <a:r>
              <a:rPr lang="es-MX" dirty="0" smtClean="0"/>
              <a:t/>
            </a:r>
            <a:br>
              <a:rPr lang="es-MX" dirty="0" smtClean="0"/>
            </a:br>
            <a:endParaRPr lang="es-MX" dirty="0"/>
          </a:p>
        </p:txBody>
      </p:sp>
      <p:sp>
        <p:nvSpPr>
          <p:cNvPr id="5" name="4 Marcador de contenido"/>
          <p:cNvSpPr>
            <a:spLocks noGrp="1"/>
          </p:cNvSpPr>
          <p:nvPr>
            <p:ph sz="quarter" idx="2"/>
          </p:nvPr>
        </p:nvSpPr>
        <p:spPr/>
        <p:txBody>
          <a:bodyPr>
            <a:normAutofit/>
          </a:bodyPr>
          <a:lstStyle/>
          <a:p>
            <a:r>
              <a:rPr lang="es-MX" dirty="0" smtClean="0"/>
              <a:t>“Exactamente, ¿por qué me lo pregunta?”</a:t>
            </a:r>
          </a:p>
          <a:p>
            <a:r>
              <a:rPr lang="es-MX" dirty="0" smtClean="0"/>
              <a:t>¿De verdad, cree usted que es así? </a:t>
            </a:r>
          </a:p>
          <a:p>
            <a:r>
              <a:rPr lang="es-MX" dirty="0" smtClean="0"/>
              <a:t>¿Por qué lo dice?</a:t>
            </a:r>
            <a:endParaRPr lang="es-MX"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andresg.files.wordpress.com/2008/04/contrato1-21.jpg"/>
          <p:cNvPicPr>
            <a:picLocks noChangeAspect="1" noChangeArrowheads="1"/>
          </p:cNvPicPr>
          <p:nvPr/>
        </p:nvPicPr>
        <p:blipFill>
          <a:blip r:embed="rId3"/>
          <a:srcRect/>
          <a:stretch>
            <a:fillRect/>
          </a:stretch>
        </p:blipFill>
        <p:spPr bwMode="auto">
          <a:xfrm>
            <a:off x="1214414" y="2643182"/>
            <a:ext cx="2638425" cy="2933700"/>
          </a:xfrm>
          <a:prstGeom prst="rect">
            <a:avLst/>
          </a:prstGeom>
          <a:noFill/>
        </p:spPr>
      </p:pic>
      <p:sp>
        <p:nvSpPr>
          <p:cNvPr id="3" name="2 Título"/>
          <p:cNvSpPr>
            <a:spLocks noGrp="1"/>
          </p:cNvSpPr>
          <p:nvPr>
            <p:ph type="title"/>
          </p:nvPr>
        </p:nvSpPr>
        <p:spPr/>
        <p:txBody>
          <a:bodyPr/>
          <a:lstStyle/>
          <a:p>
            <a:r>
              <a:rPr lang="es-MX" dirty="0" smtClean="0"/>
              <a:t>TÉCNICA DEL GALLEGO</a:t>
            </a:r>
            <a:endParaRPr lang="es-MX" dirty="0"/>
          </a:p>
        </p:txBody>
      </p:sp>
      <p:sp>
        <p:nvSpPr>
          <p:cNvPr id="4" name="3 Marcador de contenido"/>
          <p:cNvSpPr>
            <a:spLocks noGrp="1"/>
          </p:cNvSpPr>
          <p:nvPr>
            <p:ph sz="quarter" idx="1"/>
          </p:nvPr>
        </p:nvSpPr>
        <p:spPr/>
        <p:txBody>
          <a:bodyPr>
            <a:normAutofit lnSpcReduction="10000"/>
          </a:bodyPr>
          <a:lstStyle/>
          <a:p>
            <a:r>
              <a:rPr lang="es-MX" b="1" dirty="0" smtClean="0"/>
              <a:t>¿Por qué...?</a:t>
            </a:r>
            <a:br>
              <a:rPr lang="es-MX" b="1" dirty="0" smtClean="0"/>
            </a:br>
            <a:r>
              <a:rPr lang="es-MX" b="1" dirty="0" smtClean="0"/>
              <a:t/>
            </a:r>
            <a:br>
              <a:rPr lang="es-MX" b="1" dirty="0" smtClean="0"/>
            </a:br>
            <a:endParaRPr lang="es-MX" b="1" dirty="0"/>
          </a:p>
        </p:txBody>
      </p:sp>
      <p:sp>
        <p:nvSpPr>
          <p:cNvPr id="5" name="4 Marcador de contenido"/>
          <p:cNvSpPr>
            <a:spLocks noGrp="1"/>
          </p:cNvSpPr>
          <p:nvPr>
            <p:ph sz="quarter" idx="2"/>
          </p:nvPr>
        </p:nvSpPr>
        <p:spPr/>
        <p:txBody>
          <a:bodyPr>
            <a:normAutofit lnSpcReduction="10000"/>
          </a:bodyPr>
          <a:lstStyle/>
          <a:p>
            <a:r>
              <a:rPr lang="es-MX" dirty="0" smtClean="0"/>
              <a:t>Esta simple y mágica pregunta, </a:t>
            </a:r>
            <a:r>
              <a:rPr lang="es-MX" b="1" dirty="0" smtClean="0"/>
              <a:t>devuelve la objeción</a:t>
            </a:r>
            <a:r>
              <a:rPr lang="es-MX" dirty="0" smtClean="0"/>
              <a:t> al que la ha lanzado y le obliga a darnos alguna explicación o justificación. </a:t>
            </a:r>
          </a:p>
          <a:p>
            <a:r>
              <a:rPr lang="es-MX" dirty="0" smtClean="0"/>
              <a:t>Hace desaparecer las objeciones falsas y aparecen las verdaderas razones o motivaciones ocultas. </a:t>
            </a:r>
          </a:p>
          <a:p>
            <a:r>
              <a:rPr lang="es-MX" dirty="0" smtClean="0"/>
              <a:t>Úsela con toda confianza. </a:t>
            </a:r>
            <a:br>
              <a:rPr lang="es-MX" dirty="0" smtClean="0"/>
            </a:br>
            <a:endParaRPr lang="es-MX"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Contrato de locacion"/>
          <p:cNvPicPr>
            <a:picLocks noChangeAspect="1" noChangeArrowheads="1"/>
          </p:cNvPicPr>
          <p:nvPr/>
        </p:nvPicPr>
        <p:blipFill>
          <a:blip r:embed="rId3"/>
          <a:srcRect/>
          <a:stretch>
            <a:fillRect/>
          </a:stretch>
        </p:blipFill>
        <p:spPr bwMode="auto">
          <a:xfrm>
            <a:off x="428596" y="4514849"/>
            <a:ext cx="3305175" cy="2343151"/>
          </a:xfrm>
          <a:prstGeom prst="rect">
            <a:avLst/>
          </a:prstGeom>
          <a:noFill/>
        </p:spPr>
      </p:pic>
      <p:sp>
        <p:nvSpPr>
          <p:cNvPr id="3" name="2 Título"/>
          <p:cNvSpPr>
            <a:spLocks noGrp="1"/>
          </p:cNvSpPr>
          <p:nvPr>
            <p:ph type="title"/>
          </p:nvPr>
        </p:nvSpPr>
        <p:spPr/>
        <p:txBody>
          <a:bodyPr/>
          <a:lstStyle/>
          <a:p>
            <a:r>
              <a:rPr lang="es-MX" dirty="0" smtClean="0"/>
              <a:t>TÉCNICA DEL DIPLOMÁTICO</a:t>
            </a:r>
            <a:endParaRPr lang="es-MX" dirty="0"/>
          </a:p>
        </p:txBody>
      </p:sp>
      <p:sp>
        <p:nvSpPr>
          <p:cNvPr id="4" name="3 Marcador de contenido"/>
          <p:cNvSpPr>
            <a:spLocks noGrp="1"/>
          </p:cNvSpPr>
          <p:nvPr>
            <p:ph sz="quarter" idx="1"/>
          </p:nvPr>
        </p:nvSpPr>
        <p:spPr/>
        <p:txBody>
          <a:bodyPr>
            <a:normAutofit/>
          </a:bodyPr>
          <a:lstStyle/>
          <a:p>
            <a:r>
              <a:rPr lang="es-MX" dirty="0" smtClean="0"/>
              <a:t>El Diplomático </a:t>
            </a:r>
            <a:r>
              <a:rPr lang="es-MX" b="1" dirty="0" smtClean="0"/>
              <a:t>nunca contradice</a:t>
            </a:r>
            <a:r>
              <a:rPr lang="es-MX" dirty="0" smtClean="0"/>
              <a:t>. </a:t>
            </a:r>
          </a:p>
          <a:p>
            <a:r>
              <a:rPr lang="es-MX" dirty="0" smtClean="0"/>
              <a:t>Siempre dice SI, pero a su manera, que bien claramente puede significar NO.</a:t>
            </a:r>
            <a:br>
              <a:rPr lang="es-MX" dirty="0" smtClean="0"/>
            </a:br>
            <a:r>
              <a:rPr lang="es-MX" dirty="0" smtClean="0"/>
              <a:t/>
            </a:r>
            <a:br>
              <a:rPr lang="es-MX" dirty="0" smtClean="0"/>
            </a:br>
            <a:endParaRPr lang="es-MX" dirty="0"/>
          </a:p>
        </p:txBody>
      </p:sp>
      <p:sp>
        <p:nvSpPr>
          <p:cNvPr id="5" name="4 Marcador de contenido"/>
          <p:cNvSpPr>
            <a:spLocks noGrp="1"/>
          </p:cNvSpPr>
          <p:nvPr>
            <p:ph sz="quarter" idx="2"/>
          </p:nvPr>
        </p:nvSpPr>
        <p:spPr>
          <a:xfrm>
            <a:off x="4648200" y="2285992"/>
            <a:ext cx="3924328" cy="3840171"/>
          </a:xfrm>
        </p:spPr>
        <p:txBody>
          <a:bodyPr>
            <a:normAutofit/>
          </a:bodyPr>
          <a:lstStyle/>
          <a:p>
            <a:r>
              <a:rPr lang="es-MX" dirty="0" smtClean="0"/>
              <a:t>“Sí, pero...”</a:t>
            </a:r>
          </a:p>
          <a:p>
            <a:r>
              <a:rPr lang="es-MX" dirty="0" smtClean="0"/>
              <a:t>“Aparentemente es así, pero...”</a:t>
            </a:r>
          </a:p>
          <a:p>
            <a:r>
              <a:rPr lang="es-MX" dirty="0" smtClean="0"/>
              <a:t>“La impresión general es esa, pero...”</a:t>
            </a:r>
            <a:endParaRPr lang="es-MX"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Contrato de locacion"/>
          <p:cNvPicPr>
            <a:picLocks noChangeAspect="1" noChangeArrowheads="1"/>
          </p:cNvPicPr>
          <p:nvPr/>
        </p:nvPicPr>
        <p:blipFill>
          <a:blip r:embed="rId3"/>
          <a:srcRect/>
          <a:stretch>
            <a:fillRect/>
          </a:stretch>
        </p:blipFill>
        <p:spPr bwMode="auto">
          <a:xfrm>
            <a:off x="500034" y="4143380"/>
            <a:ext cx="3305175" cy="2343151"/>
          </a:xfrm>
          <a:prstGeom prst="rect">
            <a:avLst/>
          </a:prstGeom>
          <a:noFill/>
        </p:spPr>
      </p:pic>
      <p:sp>
        <p:nvSpPr>
          <p:cNvPr id="3" name="2 Título"/>
          <p:cNvSpPr>
            <a:spLocks noGrp="1"/>
          </p:cNvSpPr>
          <p:nvPr>
            <p:ph type="title"/>
          </p:nvPr>
        </p:nvSpPr>
        <p:spPr/>
        <p:txBody>
          <a:bodyPr/>
          <a:lstStyle/>
          <a:p>
            <a:r>
              <a:rPr lang="es-MX" dirty="0" smtClean="0"/>
              <a:t>TÉCNICA DEL DIPLOMÁTICO</a:t>
            </a:r>
            <a:endParaRPr lang="es-MX" dirty="0"/>
          </a:p>
        </p:txBody>
      </p:sp>
      <p:sp>
        <p:nvSpPr>
          <p:cNvPr id="4" name="3 Marcador de contenido"/>
          <p:cNvSpPr>
            <a:spLocks noGrp="1"/>
          </p:cNvSpPr>
          <p:nvPr>
            <p:ph sz="quarter" idx="1"/>
          </p:nvPr>
        </p:nvSpPr>
        <p:spPr/>
        <p:txBody>
          <a:bodyPr>
            <a:normAutofit/>
          </a:bodyPr>
          <a:lstStyle/>
          <a:p>
            <a:r>
              <a:rPr lang="es-MX" dirty="0" smtClean="0"/>
              <a:t>Su secreto es usar la palabra “</a:t>
            </a:r>
            <a:r>
              <a:rPr lang="es-MX" sz="2800" b="1" dirty="0" smtClean="0"/>
              <a:t>pero</a:t>
            </a:r>
            <a:r>
              <a:rPr lang="es-MX" dirty="0" smtClean="0"/>
              <a:t>”. </a:t>
            </a:r>
            <a:br>
              <a:rPr lang="es-MX" dirty="0" smtClean="0"/>
            </a:br>
            <a:r>
              <a:rPr lang="es-MX" dirty="0" smtClean="0"/>
              <a:t/>
            </a:r>
            <a:br>
              <a:rPr lang="es-MX" dirty="0" smtClean="0"/>
            </a:br>
            <a:endParaRPr lang="es-MX" dirty="0"/>
          </a:p>
        </p:txBody>
      </p:sp>
      <p:sp>
        <p:nvSpPr>
          <p:cNvPr id="5" name="4 Marcador de contenido"/>
          <p:cNvSpPr>
            <a:spLocks noGrp="1"/>
          </p:cNvSpPr>
          <p:nvPr>
            <p:ph sz="quarter" idx="2"/>
          </p:nvPr>
        </p:nvSpPr>
        <p:spPr>
          <a:xfrm>
            <a:off x="4648200" y="2285992"/>
            <a:ext cx="3924328" cy="3840171"/>
          </a:xfrm>
        </p:spPr>
        <p:txBody>
          <a:bodyPr>
            <a:normAutofit/>
          </a:bodyPr>
          <a:lstStyle/>
          <a:p>
            <a:r>
              <a:rPr lang="es-MX" dirty="0" smtClean="0"/>
              <a:t>Palabra mágica, conocida entre los expertos en comunicación como el “borrador universal.” </a:t>
            </a:r>
          </a:p>
          <a:p>
            <a:r>
              <a:rPr lang="es-MX" dirty="0" smtClean="0"/>
              <a:t>Después de un “pero” bien puesto es posible decir todo lo contrario, sin ofender y sin discutir.</a:t>
            </a:r>
            <a:endParaRPr lang="es-MX"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ontrato"/>
          <p:cNvPicPr>
            <a:picLocks noChangeAspect="1" noChangeArrowheads="1"/>
          </p:cNvPicPr>
          <p:nvPr/>
        </p:nvPicPr>
        <p:blipFill>
          <a:blip r:embed="rId3"/>
          <a:srcRect/>
          <a:stretch>
            <a:fillRect/>
          </a:stretch>
        </p:blipFill>
        <p:spPr bwMode="auto">
          <a:xfrm>
            <a:off x="2285984" y="4786322"/>
            <a:ext cx="2066925" cy="1457326"/>
          </a:xfrm>
          <a:prstGeom prst="rect">
            <a:avLst/>
          </a:prstGeom>
          <a:noFill/>
        </p:spPr>
      </p:pic>
      <p:sp>
        <p:nvSpPr>
          <p:cNvPr id="3" name="2 Título"/>
          <p:cNvSpPr>
            <a:spLocks noGrp="1"/>
          </p:cNvSpPr>
          <p:nvPr>
            <p:ph type="title"/>
          </p:nvPr>
        </p:nvSpPr>
        <p:spPr/>
        <p:txBody>
          <a:bodyPr/>
          <a:lstStyle/>
          <a:p>
            <a:r>
              <a:rPr lang="es-MX" dirty="0" smtClean="0"/>
              <a:t>TÉCNICA DEL POLÍTICO</a:t>
            </a:r>
            <a:endParaRPr lang="es-MX" dirty="0"/>
          </a:p>
        </p:txBody>
      </p:sp>
      <p:sp>
        <p:nvSpPr>
          <p:cNvPr id="4" name="3 Marcador de contenido"/>
          <p:cNvSpPr>
            <a:spLocks noGrp="1"/>
          </p:cNvSpPr>
          <p:nvPr>
            <p:ph sz="quarter" idx="1"/>
          </p:nvPr>
        </p:nvSpPr>
        <p:spPr/>
        <p:txBody>
          <a:bodyPr>
            <a:normAutofit/>
          </a:bodyPr>
          <a:lstStyle/>
          <a:p>
            <a:r>
              <a:rPr lang="es-MX" dirty="0" smtClean="0"/>
              <a:t>Los Políticos tienen la habilidad de </a:t>
            </a:r>
            <a:r>
              <a:rPr lang="es-MX" b="1" dirty="0" smtClean="0"/>
              <a:t>responder cualquier cosa</a:t>
            </a:r>
            <a:r>
              <a:rPr lang="es-MX" dirty="0" smtClean="0"/>
              <a:t>. Cuando un periodista les pregunta algo comprometedor dicen:</a:t>
            </a:r>
            <a:br>
              <a:rPr lang="es-MX" dirty="0" smtClean="0"/>
            </a:br>
            <a:r>
              <a:rPr lang="es-MX" dirty="0" smtClean="0"/>
              <a:t/>
            </a:r>
            <a:br>
              <a:rPr lang="es-MX" dirty="0" smtClean="0"/>
            </a:br>
            <a:endParaRPr lang="es-MX" dirty="0"/>
          </a:p>
        </p:txBody>
      </p:sp>
      <p:sp>
        <p:nvSpPr>
          <p:cNvPr id="5" name="4 Marcador de contenido"/>
          <p:cNvSpPr>
            <a:spLocks noGrp="1"/>
          </p:cNvSpPr>
          <p:nvPr>
            <p:ph sz="quarter" idx="2"/>
          </p:nvPr>
        </p:nvSpPr>
        <p:spPr/>
        <p:txBody>
          <a:bodyPr>
            <a:normAutofit/>
          </a:bodyPr>
          <a:lstStyle/>
          <a:p>
            <a:r>
              <a:rPr lang="es-MX" dirty="0" smtClean="0"/>
              <a:t>“Me alegra que me pregunte eso, porque...”</a:t>
            </a:r>
            <a:br>
              <a:rPr lang="es-MX" dirty="0" smtClean="0"/>
            </a:br>
            <a:r>
              <a:rPr lang="es-MX" dirty="0" smtClean="0"/>
              <a:t/>
            </a:r>
            <a:br>
              <a:rPr lang="es-MX" dirty="0" smtClean="0"/>
            </a:br>
            <a:endParaRPr lang="es-MX" dirty="0" smtClean="0"/>
          </a:p>
          <a:p>
            <a:r>
              <a:rPr lang="es-MX" dirty="0" smtClean="0"/>
              <a:t>Y después del porque... dicen lo que se les viene a la cabeza. </a:t>
            </a:r>
            <a:br>
              <a:rPr lang="es-MX" dirty="0" smtClean="0"/>
            </a:br>
            <a:endParaRPr lang="es-MX"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ontrato"/>
          <p:cNvPicPr>
            <a:picLocks noChangeAspect="1" noChangeArrowheads="1"/>
          </p:cNvPicPr>
          <p:nvPr/>
        </p:nvPicPr>
        <p:blipFill>
          <a:blip r:embed="rId3"/>
          <a:srcRect/>
          <a:stretch>
            <a:fillRect/>
          </a:stretch>
        </p:blipFill>
        <p:spPr bwMode="auto">
          <a:xfrm>
            <a:off x="3143240" y="5000636"/>
            <a:ext cx="2066925" cy="1457326"/>
          </a:xfrm>
          <a:prstGeom prst="rect">
            <a:avLst/>
          </a:prstGeom>
          <a:noFill/>
        </p:spPr>
      </p:pic>
      <p:sp>
        <p:nvSpPr>
          <p:cNvPr id="3" name="2 Título"/>
          <p:cNvSpPr>
            <a:spLocks noGrp="1"/>
          </p:cNvSpPr>
          <p:nvPr>
            <p:ph type="title"/>
          </p:nvPr>
        </p:nvSpPr>
        <p:spPr/>
        <p:txBody>
          <a:bodyPr/>
          <a:lstStyle/>
          <a:p>
            <a:r>
              <a:rPr lang="es-MX" dirty="0" smtClean="0"/>
              <a:t>TÉCNICA DEL POLÍTICO</a:t>
            </a:r>
            <a:endParaRPr lang="es-MX" dirty="0"/>
          </a:p>
        </p:txBody>
      </p:sp>
      <p:sp>
        <p:nvSpPr>
          <p:cNvPr id="4" name="3 Marcador de contenido"/>
          <p:cNvSpPr>
            <a:spLocks noGrp="1"/>
          </p:cNvSpPr>
          <p:nvPr>
            <p:ph sz="quarter" idx="1"/>
          </p:nvPr>
        </p:nvSpPr>
        <p:spPr/>
        <p:txBody>
          <a:bodyPr>
            <a:normAutofit/>
          </a:bodyPr>
          <a:lstStyle/>
          <a:p>
            <a:r>
              <a:rPr lang="es-MX" dirty="0" smtClean="0"/>
              <a:t>A veces algunos usan </a:t>
            </a:r>
            <a:r>
              <a:rPr lang="es-MX" b="1" dirty="0" smtClean="0"/>
              <a:t>una frase de justificación</a:t>
            </a:r>
            <a:r>
              <a:rPr lang="es-MX" dirty="0" smtClean="0"/>
              <a:t> para hablar de otra cosa:</a:t>
            </a:r>
            <a:br>
              <a:rPr lang="es-MX" dirty="0" smtClean="0"/>
            </a:br>
            <a:r>
              <a:rPr lang="es-MX" dirty="0" smtClean="0"/>
              <a:t/>
            </a:r>
            <a:br>
              <a:rPr lang="es-MX" dirty="0" smtClean="0"/>
            </a:br>
            <a:r>
              <a:rPr lang="es-MX" dirty="0" smtClean="0"/>
              <a:t>“...eso me recuerda...”</a:t>
            </a:r>
            <a:br>
              <a:rPr lang="es-MX" dirty="0" smtClean="0"/>
            </a:br>
            <a:r>
              <a:rPr lang="es-MX" dirty="0" smtClean="0"/>
              <a:t/>
            </a:r>
            <a:br>
              <a:rPr lang="es-MX" dirty="0" smtClean="0"/>
            </a:br>
            <a:r>
              <a:rPr lang="es-MX" dirty="0" smtClean="0"/>
              <a:t/>
            </a:r>
            <a:br>
              <a:rPr lang="es-MX" dirty="0" smtClean="0"/>
            </a:br>
            <a:r>
              <a:rPr lang="es-MX" dirty="0" smtClean="0"/>
              <a:t/>
            </a:r>
            <a:br>
              <a:rPr lang="es-MX" dirty="0" smtClean="0"/>
            </a:br>
            <a:endParaRPr lang="es-MX" dirty="0"/>
          </a:p>
        </p:txBody>
      </p:sp>
      <p:sp>
        <p:nvSpPr>
          <p:cNvPr id="5" name="4 Marcador de contenido"/>
          <p:cNvSpPr>
            <a:spLocks noGrp="1"/>
          </p:cNvSpPr>
          <p:nvPr>
            <p:ph sz="quarter" idx="2"/>
          </p:nvPr>
        </p:nvSpPr>
        <p:spPr/>
        <p:txBody>
          <a:bodyPr>
            <a:normAutofit/>
          </a:bodyPr>
          <a:lstStyle/>
          <a:p>
            <a:r>
              <a:rPr lang="es-MX" dirty="0" smtClean="0"/>
              <a:t>Un buen vendedor puede utilizar esta técnica para colar un buen argumento de ventas como respuesta a cualquier objeción. </a:t>
            </a:r>
            <a:br>
              <a:rPr lang="es-MX" dirty="0" smtClean="0"/>
            </a:br>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sz="quarter" idx="1"/>
          </p:nvPr>
        </p:nvSpPr>
        <p:spPr>
          <a:xfrm>
            <a:off x="857224" y="2214554"/>
            <a:ext cx="7772400" cy="4089400"/>
          </a:xfrm>
        </p:spPr>
        <p:txBody>
          <a:bodyPr>
            <a:normAutofit/>
          </a:bodyPr>
          <a:lstStyle/>
          <a:p>
            <a:pPr eaLnBrk="1" hangingPunct="1"/>
            <a:r>
              <a:rPr lang="es-ES" sz="2800" dirty="0" smtClean="0"/>
              <a:t>Este método se puede usar cuando la presentación de venta ha transcurrido exitosamente y el cliente muestra atención e interés en la oferta de venta.</a:t>
            </a:r>
          </a:p>
          <a:p>
            <a:pPr eaLnBrk="1" hangingPunct="1"/>
            <a:r>
              <a:rPr lang="es-ES" sz="2800" dirty="0" smtClean="0"/>
              <a:t>Después del breve resumen que se hace al iniciar el cierre y de presentar el precio, el Colportor dice: </a:t>
            </a:r>
            <a:r>
              <a:rPr lang="es-ES" sz="2800" b="1" i="1" dirty="0" smtClean="0"/>
              <a:t>“Señor Ferrer, usted ha notado la gran utilidad que tiene este programa para el beneficio de su familia. Así que he venido en la seguridad de servirle a usted también. ¿Cómo es su nombre completo?</a:t>
            </a:r>
            <a:endParaRPr lang="en-US" sz="2800" b="1" i="1" dirty="0" smtClean="0"/>
          </a:p>
        </p:txBody>
      </p:sp>
      <p:sp>
        <p:nvSpPr>
          <p:cNvPr id="66564" name="Text Box 4"/>
          <p:cNvSpPr txBox="1">
            <a:spLocks noChangeArrowheads="1"/>
          </p:cNvSpPr>
          <p:nvPr/>
        </p:nvSpPr>
        <p:spPr bwMode="auto">
          <a:xfrm>
            <a:off x="1000100" y="357166"/>
            <a:ext cx="7424737" cy="1215717"/>
          </a:xfrm>
          <a:prstGeom prst="rect">
            <a:avLst/>
          </a:prstGeom>
          <a:solidFill>
            <a:srgbClr val="C00000"/>
          </a:solidFill>
          <a:ln w="9525">
            <a:noFill/>
            <a:miter lim="800000"/>
            <a:headEnd/>
            <a:tailEnd/>
          </a:ln>
        </p:spPr>
        <p:txBody>
          <a:bodyPr>
            <a:spAutoFit/>
          </a:bodyPr>
          <a:lstStyle/>
          <a:p>
            <a:pPr>
              <a:lnSpc>
                <a:spcPct val="90000"/>
              </a:lnSpc>
              <a:spcBef>
                <a:spcPct val="20000"/>
              </a:spcBef>
              <a:buClr>
                <a:schemeClr val="folHlink"/>
              </a:buClr>
              <a:buSzPct val="90000"/>
              <a:buFont typeface="Wingdings" pitchFamily="2" charset="2"/>
              <a:buNone/>
            </a:pPr>
            <a:r>
              <a:rPr lang="es-ES" sz="4000" b="1" u="sng" dirty="0">
                <a:solidFill>
                  <a:schemeClr val="bg1"/>
                </a:solidFill>
              </a:rPr>
              <a:t>1. METODO PRESUNTIVO O DEL “SI POR DESCONTADO”</a:t>
            </a:r>
            <a:endParaRPr lang="en-US" sz="4000" dirty="0">
              <a:solidFill>
                <a:schemeClr val="bg1"/>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3"/>
          <p:cNvSpPr>
            <a:spLocks noGrp="1" noChangeArrowheads="1"/>
          </p:cNvSpPr>
          <p:nvPr>
            <p:ph sz="quarter" idx="1"/>
          </p:nvPr>
        </p:nvSpPr>
        <p:spPr>
          <a:xfrm>
            <a:off x="914400" y="2349500"/>
            <a:ext cx="7772400" cy="4248150"/>
          </a:xfrm>
        </p:spPr>
        <p:txBody>
          <a:bodyPr>
            <a:normAutofit/>
          </a:bodyPr>
          <a:lstStyle/>
          <a:p>
            <a:pPr algn="just"/>
            <a:r>
              <a:rPr lang="es-ES" dirty="0" smtClean="0"/>
              <a:t>Cliente</a:t>
            </a:r>
            <a:r>
              <a:rPr lang="es-ES" dirty="0"/>
              <a:t>:</a:t>
            </a:r>
            <a:r>
              <a:rPr lang="es-ES" sz="2200" dirty="0"/>
              <a:t> </a:t>
            </a:r>
          </a:p>
          <a:p>
            <a:pPr lvl="1" algn="just"/>
            <a:r>
              <a:rPr lang="es-ES" dirty="0"/>
              <a:t>“Lo siento pero estoy muy ocupado quizá pueda venir en otro momento gracias</a:t>
            </a:r>
            <a:r>
              <a:rPr lang="es-ES" dirty="0" smtClean="0"/>
              <a:t>.”</a:t>
            </a:r>
          </a:p>
          <a:p>
            <a:pPr algn="just">
              <a:lnSpc>
                <a:spcPct val="110000"/>
              </a:lnSpc>
            </a:pPr>
            <a:r>
              <a:rPr lang="es-ES" dirty="0" smtClean="0"/>
              <a:t>Colportor: </a:t>
            </a:r>
          </a:p>
          <a:p>
            <a:pPr lvl="1" algn="just">
              <a:lnSpc>
                <a:spcPct val="110000"/>
              </a:lnSpc>
            </a:pPr>
            <a:r>
              <a:rPr lang="es-ES" dirty="0" smtClean="0"/>
              <a:t>Sra. Beatriz, ¿sabía que usted que el 51% de todas las muertes se debe a las enfermedades del corazón? Esto es más que la suma de todas las otras causas de muerte. ¿No se ha preguntado alguna vez por qué?</a:t>
            </a:r>
          </a:p>
        </p:txBody>
      </p:sp>
      <p:sp>
        <p:nvSpPr>
          <p:cNvPr id="20484" name="WordArt 4"/>
          <p:cNvSpPr>
            <a:spLocks noChangeArrowheads="1" noChangeShapeType="1" noTextEdit="1"/>
          </p:cNvSpPr>
          <p:nvPr/>
        </p:nvSpPr>
        <p:spPr bwMode="auto">
          <a:xfrm>
            <a:off x="1214414" y="571480"/>
            <a:ext cx="6337300" cy="576263"/>
          </a:xfrm>
          <a:prstGeom prst="rect">
            <a:avLst/>
          </a:prstGeom>
        </p:spPr>
        <p:txBody>
          <a:bodyPr wrap="none" fromWordArt="1">
            <a:prstTxWarp prst="textFadeUp">
              <a:avLst>
                <a:gd name="adj" fmla="val 9991"/>
              </a:avLst>
            </a:prstTxWarp>
          </a:bodyPr>
          <a:lstStyle/>
          <a:p>
            <a:pPr algn="ctr"/>
            <a:r>
              <a:rPr lang="es-MX" sz="3600" i="1" kern="10" dirty="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latin typeface="Arial Black"/>
              </a:rPr>
              <a:t>Objeciones en la puerta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p:cTn id="7" dur="500" fill="hold"/>
                                        <p:tgtEl>
                                          <p:spTgt spid="20484"/>
                                        </p:tgtEl>
                                        <p:attrNameLst>
                                          <p:attrName>ppt_w</p:attrName>
                                        </p:attrNameLst>
                                      </p:cBhvr>
                                      <p:tavLst>
                                        <p:tav tm="0">
                                          <p:val>
                                            <p:fltVal val="0"/>
                                          </p:val>
                                        </p:tav>
                                        <p:tav tm="100000">
                                          <p:val>
                                            <p:strVal val="#ppt_w"/>
                                          </p:val>
                                        </p:tav>
                                      </p:tavLst>
                                    </p:anim>
                                    <p:anim calcmode="lin" valueType="num">
                                      <p:cBhvr>
                                        <p:cTn id="8" dur="500" fill="hold"/>
                                        <p:tgtEl>
                                          <p:spTgt spid="20484"/>
                                        </p:tgtEl>
                                        <p:attrNameLst>
                                          <p:attrName>ppt_h</p:attrName>
                                        </p:attrNameLst>
                                      </p:cBhvr>
                                      <p:tavLst>
                                        <p:tav tm="0">
                                          <p:val>
                                            <p:fltVal val="0"/>
                                          </p:val>
                                        </p:tav>
                                        <p:tav tm="100000">
                                          <p:val>
                                            <p:strVal val="#ppt_h"/>
                                          </p:val>
                                        </p:tav>
                                      </p:tavLst>
                                    </p:anim>
                                    <p:animEffect transition="in" filter="fade">
                                      <p:cBhvr>
                                        <p:cTn id="9" dur="500"/>
                                        <p:tgtEl>
                                          <p:spTgt spid="20484"/>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20483">
                                            <p:txEl>
                                              <p:pRg st="0" end="0"/>
                                            </p:txEl>
                                          </p:spTgt>
                                        </p:tgtEl>
                                        <p:attrNameLst>
                                          <p:attrName>style.visibility</p:attrName>
                                        </p:attrNameLst>
                                      </p:cBhvr>
                                      <p:to>
                                        <p:strVal val="visible"/>
                                      </p:to>
                                    </p:set>
                                    <p:animEffect transition="in" filter="slide(fromBottom)">
                                      <p:cBhvr>
                                        <p:cTn id="14" dur="500">
                                          <p:stCondLst>
                                            <p:cond delay="0"/>
                                          </p:stCondLst>
                                        </p:cTn>
                                        <p:tgtEl>
                                          <p:spTgt spid="20483">
                                            <p:txEl>
                                              <p:pRg st="0" end="0"/>
                                            </p:txEl>
                                          </p:spTgt>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20483">
                                            <p:txEl>
                                              <p:pRg st="1" end="1"/>
                                            </p:txEl>
                                          </p:spTgt>
                                        </p:tgtEl>
                                        <p:attrNameLst>
                                          <p:attrName>style.visibility</p:attrName>
                                        </p:attrNameLst>
                                      </p:cBhvr>
                                      <p:to>
                                        <p:strVal val="visible"/>
                                      </p:to>
                                    </p:set>
                                    <p:animEffect transition="in" filter="slide(fromBottom)">
                                      <p:cBhvr>
                                        <p:cTn id="17" dur="500">
                                          <p:stCondLst>
                                            <p:cond delay="0"/>
                                          </p:stCondLst>
                                        </p:cTn>
                                        <p:tgtEl>
                                          <p:spTgt spid="2048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0483">
                                            <p:txEl>
                                              <p:pRg st="2" end="2"/>
                                            </p:txEl>
                                          </p:spTgt>
                                        </p:tgtEl>
                                        <p:attrNameLst>
                                          <p:attrName>style.visibility</p:attrName>
                                        </p:attrNameLst>
                                      </p:cBhvr>
                                      <p:to>
                                        <p:strVal val="visible"/>
                                      </p:to>
                                    </p:set>
                                    <p:animEffect transition="in" filter="slide(fromBottom)">
                                      <p:cBhvr>
                                        <p:cTn id="22" dur="500">
                                          <p:stCondLst>
                                            <p:cond delay="0"/>
                                          </p:stCondLst>
                                        </p:cTn>
                                        <p:tgtEl>
                                          <p:spTgt spid="20483">
                                            <p:txEl>
                                              <p:pRg st="2" end="2"/>
                                            </p:txEl>
                                          </p:spTgt>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Effect transition="in" filter="slide(fromBottom)">
                                      <p:cBhvr>
                                        <p:cTn id="25" dur="500">
                                          <p:stCondLst>
                                            <p:cond delay="0"/>
                                          </p:stCondLst>
                                        </p:cTn>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2048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sz="quarter" idx="1"/>
          </p:nvPr>
        </p:nvSpPr>
        <p:spPr>
          <a:xfrm>
            <a:off x="914400" y="692150"/>
            <a:ext cx="7772400" cy="5438775"/>
          </a:xfrm>
        </p:spPr>
        <p:txBody>
          <a:bodyPr>
            <a:normAutofit/>
          </a:bodyPr>
          <a:lstStyle/>
          <a:p>
            <a:pPr algn="just">
              <a:lnSpc>
                <a:spcPct val="110000"/>
              </a:lnSpc>
            </a:pPr>
            <a:r>
              <a:rPr lang="es-ES" dirty="0" smtClean="0"/>
              <a:t>Cliente</a:t>
            </a:r>
            <a:r>
              <a:rPr lang="es-ES" dirty="0"/>
              <a:t>:</a:t>
            </a:r>
          </a:p>
          <a:p>
            <a:pPr lvl="1" algn="just">
              <a:lnSpc>
                <a:spcPct val="110000"/>
              </a:lnSpc>
            </a:pPr>
            <a:r>
              <a:rPr lang="es-ES" dirty="0"/>
              <a:t> “Estoy muy ocupado para hablar con usted ahora” “No me interesa nada hoy día”</a:t>
            </a:r>
          </a:p>
          <a:p>
            <a:pPr algn="just">
              <a:lnSpc>
                <a:spcPct val="110000"/>
              </a:lnSpc>
            </a:pPr>
            <a:r>
              <a:rPr lang="es-ES" dirty="0"/>
              <a:t>Colportor: </a:t>
            </a:r>
          </a:p>
          <a:p>
            <a:pPr lvl="1" algn="just">
              <a:lnSpc>
                <a:spcPct val="110000"/>
              </a:lnSpc>
            </a:pPr>
            <a:r>
              <a:rPr lang="es-ES" dirty="0"/>
              <a:t>“Gracias por darme esa información. Ocuparé solo pocos minutos de su tiempo, con su permiso. </a:t>
            </a:r>
          </a:p>
          <a:p>
            <a:pPr lvl="1" algn="just">
              <a:lnSpc>
                <a:spcPct val="110000"/>
              </a:lnSpc>
            </a:pPr>
            <a:r>
              <a:rPr lang="es-ES" dirty="0"/>
              <a:t>La gente ocupada aprecia mi visita, porque es corta. Con su permiso.”</a:t>
            </a:r>
          </a:p>
          <a:p>
            <a:pPr lvl="1" algn="just">
              <a:lnSpc>
                <a:spcPct val="110000"/>
              </a:lnSpc>
            </a:pPr>
            <a:endParaRPr lang="es-ES"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sz="quarter" idx="1"/>
          </p:nvPr>
        </p:nvSpPr>
        <p:spPr>
          <a:xfrm>
            <a:off x="914400" y="1773238"/>
            <a:ext cx="7772400" cy="4824412"/>
          </a:xfrm>
        </p:spPr>
        <p:txBody>
          <a:bodyPr>
            <a:normAutofit/>
          </a:bodyPr>
          <a:lstStyle/>
          <a:p>
            <a:pPr>
              <a:lnSpc>
                <a:spcPct val="90000"/>
              </a:lnSpc>
            </a:pPr>
            <a:r>
              <a:rPr lang="es-ES" dirty="0"/>
              <a:t>Cliente:</a:t>
            </a:r>
          </a:p>
          <a:p>
            <a:pPr lvl="1">
              <a:lnSpc>
                <a:spcPct val="90000"/>
              </a:lnSpc>
            </a:pPr>
            <a:r>
              <a:rPr lang="es-ES" dirty="0"/>
              <a:t>¿Qué vende?</a:t>
            </a:r>
          </a:p>
          <a:p>
            <a:pPr>
              <a:lnSpc>
                <a:spcPct val="90000"/>
              </a:lnSpc>
            </a:pPr>
            <a:r>
              <a:rPr lang="es-ES" dirty="0"/>
              <a:t>Colportor:</a:t>
            </a:r>
          </a:p>
          <a:p>
            <a:pPr lvl="1">
              <a:lnSpc>
                <a:spcPct val="90000"/>
              </a:lnSpc>
            </a:pPr>
            <a:r>
              <a:rPr lang="es-ES" dirty="0"/>
              <a:t>“Mi trabajo es realmente mucho más que vender, trata de la salud de su familia.”</a:t>
            </a:r>
          </a:p>
          <a:p>
            <a:pPr lvl="1">
              <a:lnSpc>
                <a:spcPct val="90000"/>
              </a:lnSpc>
            </a:pPr>
            <a:r>
              <a:rPr lang="es-ES" dirty="0"/>
              <a:t>“Mi trabajo es realmente más que vender, se refiere al futuro de sus hijos</a:t>
            </a:r>
            <a:r>
              <a:rPr lang="es-ES" dirty="0" smtClean="0"/>
              <a:t>.”</a:t>
            </a:r>
            <a:endParaRPr lang="es-ES" dirty="0"/>
          </a:p>
        </p:txBody>
      </p:sp>
      <p:sp>
        <p:nvSpPr>
          <p:cNvPr id="24580" name="WordArt 4"/>
          <p:cNvSpPr>
            <a:spLocks noChangeArrowheads="1" noChangeShapeType="1" noTextEdit="1"/>
          </p:cNvSpPr>
          <p:nvPr/>
        </p:nvSpPr>
        <p:spPr bwMode="auto">
          <a:xfrm>
            <a:off x="1042988" y="620713"/>
            <a:ext cx="6842125" cy="647700"/>
          </a:xfrm>
          <a:prstGeom prst="rect">
            <a:avLst/>
          </a:prstGeom>
        </p:spPr>
        <p:txBody>
          <a:bodyPr wrap="none" fromWordArt="1">
            <a:prstTxWarp prst="textFadeUp">
              <a:avLst>
                <a:gd name="adj" fmla="val 9991"/>
              </a:avLst>
            </a:prstTxWarp>
          </a:bodyPr>
          <a:lstStyle/>
          <a:p>
            <a:pPr algn="ctr"/>
            <a:r>
              <a:rPr lang="es-MX" sz="3600" i="1" kern="10" dirty="0">
                <a:ln w="18415" cmpd="sng">
                  <a:solidFill>
                    <a:srgbClr val="FFFFFF"/>
                  </a:solidFill>
                  <a:prstDash val="solid"/>
                </a:ln>
                <a:solidFill>
                  <a:srgbClr val="FFFFFF"/>
                </a:solidFill>
                <a:effectLst>
                  <a:glow rad="139700">
                    <a:schemeClr val="accent2">
                      <a:satMod val="175000"/>
                      <a:alpha val="40000"/>
                    </a:schemeClr>
                  </a:glow>
                  <a:outerShdw blurRad="63500" dir="3600000" algn="tl" rotWithShape="0">
                    <a:srgbClr val="000000">
                      <a:alpha val="70000"/>
                    </a:srgbClr>
                  </a:outerShdw>
                </a:effectLst>
                <a:latin typeface="Arial Black"/>
              </a:rPr>
              <a:t>Objeciones en la introducción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 calcmode="lin" valueType="num">
                                      <p:cBhvr>
                                        <p:cTn id="7" dur="500" fill="hold"/>
                                        <p:tgtEl>
                                          <p:spTgt spid="24580"/>
                                        </p:tgtEl>
                                        <p:attrNameLst>
                                          <p:attrName>ppt_w</p:attrName>
                                        </p:attrNameLst>
                                      </p:cBhvr>
                                      <p:tavLst>
                                        <p:tav tm="0">
                                          <p:val>
                                            <p:fltVal val="0"/>
                                          </p:val>
                                        </p:tav>
                                        <p:tav tm="100000">
                                          <p:val>
                                            <p:strVal val="#ppt_w"/>
                                          </p:val>
                                        </p:tav>
                                      </p:tavLst>
                                    </p:anim>
                                    <p:anim calcmode="lin" valueType="num">
                                      <p:cBhvr>
                                        <p:cTn id="8" dur="500" fill="hold"/>
                                        <p:tgtEl>
                                          <p:spTgt spid="24580"/>
                                        </p:tgtEl>
                                        <p:attrNameLst>
                                          <p:attrName>ppt_h</p:attrName>
                                        </p:attrNameLst>
                                      </p:cBhvr>
                                      <p:tavLst>
                                        <p:tav tm="0">
                                          <p:val>
                                            <p:fltVal val="0"/>
                                          </p:val>
                                        </p:tav>
                                        <p:tav tm="100000">
                                          <p:val>
                                            <p:strVal val="#ppt_h"/>
                                          </p:val>
                                        </p:tav>
                                      </p:tavLst>
                                    </p:anim>
                                    <p:animEffect transition="in" filter="fade">
                                      <p:cBhvr>
                                        <p:cTn id="9" dur="500"/>
                                        <p:tgtEl>
                                          <p:spTgt spid="24580"/>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24579">
                                            <p:txEl>
                                              <p:pRg st="0" end="0"/>
                                            </p:txEl>
                                          </p:spTgt>
                                        </p:tgtEl>
                                        <p:attrNameLst>
                                          <p:attrName>style.visibility</p:attrName>
                                        </p:attrNameLst>
                                      </p:cBhvr>
                                      <p:to>
                                        <p:strVal val="visible"/>
                                      </p:to>
                                    </p:set>
                                    <p:animEffect transition="in" filter="slide(fromBottom)">
                                      <p:cBhvr>
                                        <p:cTn id="14" dur="500">
                                          <p:stCondLst>
                                            <p:cond delay="0"/>
                                          </p:stCondLst>
                                        </p:cTn>
                                        <p:tgtEl>
                                          <p:spTgt spid="24579">
                                            <p:txEl>
                                              <p:pRg st="0" end="0"/>
                                            </p:txEl>
                                          </p:spTgt>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24579">
                                            <p:txEl>
                                              <p:pRg st="1" end="1"/>
                                            </p:txEl>
                                          </p:spTgt>
                                        </p:tgtEl>
                                        <p:attrNameLst>
                                          <p:attrName>style.visibility</p:attrName>
                                        </p:attrNameLst>
                                      </p:cBhvr>
                                      <p:to>
                                        <p:strVal val="visible"/>
                                      </p:to>
                                    </p:set>
                                    <p:animEffect transition="in" filter="slide(fromBottom)">
                                      <p:cBhvr>
                                        <p:cTn id="17" dur="500">
                                          <p:stCondLst>
                                            <p:cond delay="0"/>
                                          </p:stCondLst>
                                        </p:cTn>
                                        <p:tgtEl>
                                          <p:spTgt spid="245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4579">
                                            <p:txEl>
                                              <p:pRg st="2" end="2"/>
                                            </p:txEl>
                                          </p:spTgt>
                                        </p:tgtEl>
                                        <p:attrNameLst>
                                          <p:attrName>style.visibility</p:attrName>
                                        </p:attrNameLst>
                                      </p:cBhvr>
                                      <p:to>
                                        <p:strVal val="visible"/>
                                      </p:to>
                                    </p:set>
                                    <p:animEffect transition="in" filter="slide(fromBottom)">
                                      <p:cBhvr>
                                        <p:cTn id="22" dur="500">
                                          <p:stCondLst>
                                            <p:cond delay="0"/>
                                          </p:stCondLst>
                                        </p:cTn>
                                        <p:tgtEl>
                                          <p:spTgt spid="24579">
                                            <p:txEl>
                                              <p:pRg st="2" end="2"/>
                                            </p:txEl>
                                          </p:spTgt>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Effect transition="in" filter="slide(fromBottom)">
                                      <p:cBhvr>
                                        <p:cTn id="25" dur="500">
                                          <p:stCondLst>
                                            <p:cond delay="0"/>
                                          </p:stCondLst>
                                        </p:cTn>
                                        <p:tgtEl>
                                          <p:spTgt spid="24579">
                                            <p:txEl>
                                              <p:pRg st="3" end="3"/>
                                            </p:txEl>
                                          </p:spTgt>
                                        </p:tgtEl>
                                      </p:cBhvr>
                                    </p:animEffect>
                                  </p:childTnLst>
                                </p:cTn>
                              </p:par>
                              <p:par>
                                <p:cTn id="26" presetID="12" presetClass="entr" presetSubtype="4" fill="hold" grpId="0" nodeType="withEffect">
                                  <p:stCondLst>
                                    <p:cond delay="0"/>
                                  </p:stCondLst>
                                  <p:childTnLst>
                                    <p:set>
                                      <p:cBhvr>
                                        <p:cTn id="27" dur="1" fill="hold">
                                          <p:stCondLst>
                                            <p:cond delay="0"/>
                                          </p:stCondLst>
                                        </p:cTn>
                                        <p:tgtEl>
                                          <p:spTgt spid="24579">
                                            <p:txEl>
                                              <p:pRg st="4" end="4"/>
                                            </p:txEl>
                                          </p:spTgt>
                                        </p:tgtEl>
                                        <p:attrNameLst>
                                          <p:attrName>style.visibility</p:attrName>
                                        </p:attrNameLst>
                                      </p:cBhvr>
                                      <p:to>
                                        <p:strVal val="visible"/>
                                      </p:to>
                                    </p:set>
                                    <p:animEffect transition="in" filter="slide(fromBottom)">
                                      <p:cBhvr>
                                        <p:cTn id="28" dur="500">
                                          <p:stCondLst>
                                            <p:cond delay="0"/>
                                          </p:stCondLst>
                                        </p:cTn>
                                        <p:tgtEl>
                                          <p:spTgt spid="245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P spid="24580" grpId="0" animBg="1"/>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sz="quarter" idx="1"/>
          </p:nvPr>
        </p:nvSpPr>
        <p:spPr>
          <a:xfrm>
            <a:off x="914400" y="1773238"/>
            <a:ext cx="7772400" cy="4824412"/>
          </a:xfrm>
        </p:spPr>
        <p:txBody>
          <a:bodyPr>
            <a:normAutofit/>
          </a:bodyPr>
          <a:lstStyle/>
          <a:p>
            <a:pPr>
              <a:lnSpc>
                <a:spcPct val="90000"/>
              </a:lnSpc>
            </a:pPr>
            <a:r>
              <a:rPr lang="es-ES" dirty="0" smtClean="0"/>
              <a:t>Cliente:</a:t>
            </a:r>
          </a:p>
          <a:p>
            <a:pPr lvl="1">
              <a:lnSpc>
                <a:spcPct val="90000"/>
              </a:lnSpc>
            </a:pPr>
            <a:r>
              <a:rPr lang="es-ES" dirty="0" smtClean="0"/>
              <a:t>“Son libros”</a:t>
            </a:r>
          </a:p>
          <a:p>
            <a:pPr>
              <a:lnSpc>
                <a:spcPct val="90000"/>
              </a:lnSpc>
            </a:pPr>
            <a:r>
              <a:rPr lang="es-ES" dirty="0" smtClean="0"/>
              <a:t>Colportor:</a:t>
            </a:r>
          </a:p>
          <a:p>
            <a:pPr lvl="1">
              <a:lnSpc>
                <a:spcPct val="90000"/>
              </a:lnSpc>
            </a:pPr>
            <a:r>
              <a:rPr lang="es-ES" dirty="0" smtClean="0"/>
              <a:t>“Busca usted algún tema en especial.”</a:t>
            </a:r>
          </a:p>
          <a:p>
            <a:pPr lvl="1">
              <a:lnSpc>
                <a:spcPct val="90000"/>
              </a:lnSpc>
            </a:pPr>
            <a:r>
              <a:rPr lang="es-ES" dirty="0" smtClean="0"/>
              <a:t>“Es un material impreso de mucha importancia para personas distinguidas como usted.”</a:t>
            </a:r>
            <a:endParaRPr lang="es-ES" dirty="0"/>
          </a:p>
        </p:txBody>
      </p:sp>
      <p:sp>
        <p:nvSpPr>
          <p:cNvPr id="24580" name="WordArt 4"/>
          <p:cNvSpPr>
            <a:spLocks noChangeArrowheads="1" noChangeShapeType="1" noTextEdit="1"/>
          </p:cNvSpPr>
          <p:nvPr/>
        </p:nvSpPr>
        <p:spPr bwMode="auto">
          <a:xfrm>
            <a:off x="1042988" y="620713"/>
            <a:ext cx="6842125" cy="647700"/>
          </a:xfrm>
          <a:prstGeom prst="rect">
            <a:avLst/>
          </a:prstGeom>
        </p:spPr>
        <p:txBody>
          <a:bodyPr wrap="none" fromWordArt="1">
            <a:prstTxWarp prst="textFadeUp">
              <a:avLst>
                <a:gd name="adj" fmla="val 9991"/>
              </a:avLst>
            </a:prstTxWarp>
          </a:bodyPr>
          <a:lstStyle/>
          <a:p>
            <a:pPr algn="ctr"/>
            <a:r>
              <a:rPr lang="es-MX" sz="3600" i="1" kern="10" dirty="0">
                <a:ln w="18415" cmpd="sng">
                  <a:solidFill>
                    <a:srgbClr val="FFFFFF"/>
                  </a:solidFill>
                  <a:prstDash val="solid"/>
                </a:ln>
                <a:solidFill>
                  <a:srgbClr val="FFFFFF"/>
                </a:solidFill>
                <a:effectLst>
                  <a:glow rad="139700">
                    <a:schemeClr val="accent2">
                      <a:satMod val="175000"/>
                      <a:alpha val="40000"/>
                    </a:schemeClr>
                  </a:glow>
                  <a:outerShdw blurRad="63500" dir="3600000" algn="tl" rotWithShape="0">
                    <a:srgbClr val="000000">
                      <a:alpha val="70000"/>
                    </a:srgbClr>
                  </a:outerShdw>
                </a:effectLst>
                <a:latin typeface="Arial Black"/>
              </a:rPr>
              <a:t>Objeciones en la introducción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 calcmode="lin" valueType="num">
                                      <p:cBhvr>
                                        <p:cTn id="7" dur="500" fill="hold"/>
                                        <p:tgtEl>
                                          <p:spTgt spid="24580"/>
                                        </p:tgtEl>
                                        <p:attrNameLst>
                                          <p:attrName>ppt_w</p:attrName>
                                        </p:attrNameLst>
                                      </p:cBhvr>
                                      <p:tavLst>
                                        <p:tav tm="0">
                                          <p:val>
                                            <p:fltVal val="0"/>
                                          </p:val>
                                        </p:tav>
                                        <p:tav tm="100000">
                                          <p:val>
                                            <p:strVal val="#ppt_w"/>
                                          </p:val>
                                        </p:tav>
                                      </p:tavLst>
                                    </p:anim>
                                    <p:anim calcmode="lin" valueType="num">
                                      <p:cBhvr>
                                        <p:cTn id="8" dur="500" fill="hold"/>
                                        <p:tgtEl>
                                          <p:spTgt spid="24580"/>
                                        </p:tgtEl>
                                        <p:attrNameLst>
                                          <p:attrName>ppt_h</p:attrName>
                                        </p:attrNameLst>
                                      </p:cBhvr>
                                      <p:tavLst>
                                        <p:tav tm="0">
                                          <p:val>
                                            <p:fltVal val="0"/>
                                          </p:val>
                                        </p:tav>
                                        <p:tav tm="100000">
                                          <p:val>
                                            <p:strVal val="#ppt_h"/>
                                          </p:val>
                                        </p:tav>
                                      </p:tavLst>
                                    </p:anim>
                                    <p:animEffect transition="in" filter="fade">
                                      <p:cBhvr>
                                        <p:cTn id="9" dur="500"/>
                                        <p:tgtEl>
                                          <p:spTgt spid="24580"/>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24579">
                                            <p:txEl>
                                              <p:pRg st="0" end="0"/>
                                            </p:txEl>
                                          </p:spTgt>
                                        </p:tgtEl>
                                        <p:attrNameLst>
                                          <p:attrName>style.visibility</p:attrName>
                                        </p:attrNameLst>
                                      </p:cBhvr>
                                      <p:to>
                                        <p:strVal val="visible"/>
                                      </p:to>
                                    </p:set>
                                    <p:animEffect transition="in" filter="slide(fromBottom)">
                                      <p:cBhvr>
                                        <p:cTn id="14" dur="500">
                                          <p:stCondLst>
                                            <p:cond delay="0"/>
                                          </p:stCondLst>
                                        </p:cTn>
                                        <p:tgtEl>
                                          <p:spTgt spid="24579">
                                            <p:txEl>
                                              <p:pRg st="0" end="0"/>
                                            </p:txEl>
                                          </p:spTgt>
                                        </p:tgtEl>
                                      </p:cBhvr>
                                    </p:animEffect>
                                  </p:childTnLst>
                                </p:cTn>
                              </p:par>
                              <p:par>
                                <p:cTn id="15" presetID="12" presetClass="entr" presetSubtype="4" fill="hold" grpId="0" nodeType="withEffect">
                                  <p:stCondLst>
                                    <p:cond delay="0"/>
                                  </p:stCondLst>
                                  <p:childTnLst>
                                    <p:set>
                                      <p:cBhvr>
                                        <p:cTn id="16" dur="1" fill="hold">
                                          <p:stCondLst>
                                            <p:cond delay="0"/>
                                          </p:stCondLst>
                                        </p:cTn>
                                        <p:tgtEl>
                                          <p:spTgt spid="24579">
                                            <p:txEl>
                                              <p:pRg st="1" end="1"/>
                                            </p:txEl>
                                          </p:spTgt>
                                        </p:tgtEl>
                                        <p:attrNameLst>
                                          <p:attrName>style.visibility</p:attrName>
                                        </p:attrNameLst>
                                      </p:cBhvr>
                                      <p:to>
                                        <p:strVal val="visible"/>
                                      </p:to>
                                    </p:set>
                                    <p:animEffect transition="in" filter="slide(fromBottom)">
                                      <p:cBhvr>
                                        <p:cTn id="17" dur="500">
                                          <p:stCondLst>
                                            <p:cond delay="0"/>
                                          </p:stCondLst>
                                        </p:cTn>
                                        <p:tgtEl>
                                          <p:spTgt spid="245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4579">
                                            <p:txEl>
                                              <p:pRg st="2" end="2"/>
                                            </p:txEl>
                                          </p:spTgt>
                                        </p:tgtEl>
                                        <p:attrNameLst>
                                          <p:attrName>style.visibility</p:attrName>
                                        </p:attrNameLst>
                                      </p:cBhvr>
                                      <p:to>
                                        <p:strVal val="visible"/>
                                      </p:to>
                                    </p:set>
                                    <p:animEffect transition="in" filter="slide(fromBottom)">
                                      <p:cBhvr>
                                        <p:cTn id="22" dur="500">
                                          <p:stCondLst>
                                            <p:cond delay="0"/>
                                          </p:stCondLst>
                                        </p:cTn>
                                        <p:tgtEl>
                                          <p:spTgt spid="24579">
                                            <p:txEl>
                                              <p:pRg st="2" end="2"/>
                                            </p:txEl>
                                          </p:spTgt>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Effect transition="in" filter="slide(fromBottom)">
                                      <p:cBhvr>
                                        <p:cTn id="25" dur="500">
                                          <p:stCondLst>
                                            <p:cond delay="0"/>
                                          </p:stCondLst>
                                        </p:cTn>
                                        <p:tgtEl>
                                          <p:spTgt spid="24579">
                                            <p:txEl>
                                              <p:pRg st="3" end="3"/>
                                            </p:txEl>
                                          </p:spTgt>
                                        </p:tgtEl>
                                      </p:cBhvr>
                                    </p:animEffect>
                                  </p:childTnLst>
                                </p:cTn>
                              </p:par>
                              <p:par>
                                <p:cTn id="26" presetID="12" presetClass="entr" presetSubtype="4" fill="hold" grpId="0" nodeType="withEffect">
                                  <p:stCondLst>
                                    <p:cond delay="0"/>
                                  </p:stCondLst>
                                  <p:childTnLst>
                                    <p:set>
                                      <p:cBhvr>
                                        <p:cTn id="27" dur="1" fill="hold">
                                          <p:stCondLst>
                                            <p:cond delay="0"/>
                                          </p:stCondLst>
                                        </p:cTn>
                                        <p:tgtEl>
                                          <p:spTgt spid="24579">
                                            <p:txEl>
                                              <p:pRg st="4" end="4"/>
                                            </p:txEl>
                                          </p:spTgt>
                                        </p:tgtEl>
                                        <p:attrNameLst>
                                          <p:attrName>style.visibility</p:attrName>
                                        </p:attrNameLst>
                                      </p:cBhvr>
                                      <p:to>
                                        <p:strVal val="visible"/>
                                      </p:to>
                                    </p:set>
                                    <p:animEffect transition="in" filter="slide(fromBottom)">
                                      <p:cBhvr>
                                        <p:cTn id="28" dur="500">
                                          <p:stCondLst>
                                            <p:cond delay="0"/>
                                          </p:stCondLst>
                                        </p:cTn>
                                        <p:tgtEl>
                                          <p:spTgt spid="245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P spid="245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sz="quarter" idx="1"/>
          </p:nvPr>
        </p:nvSpPr>
        <p:spPr>
          <a:xfrm>
            <a:off x="914400" y="2000240"/>
            <a:ext cx="7772400" cy="4813310"/>
          </a:xfrm>
        </p:spPr>
        <p:txBody>
          <a:bodyPr/>
          <a:lstStyle/>
          <a:p>
            <a:pPr marL="457200" indent="-457200">
              <a:lnSpc>
                <a:spcPct val="80000"/>
              </a:lnSpc>
            </a:pPr>
            <a:r>
              <a:rPr lang="es-ES" sz="2000" dirty="0" smtClean="0"/>
              <a:t>Ejemplo: Después del breve resumen que se hace al iniciar el cierre y de presentar el precio y la fecha de entrega, el </a:t>
            </a:r>
            <a:r>
              <a:rPr lang="es-ES" sz="2000" dirty="0" err="1" smtClean="0"/>
              <a:t>colportor</a:t>
            </a:r>
            <a:r>
              <a:rPr lang="es-ES" sz="2000" dirty="0" smtClean="0"/>
              <a:t> dice:</a:t>
            </a:r>
          </a:p>
          <a:p>
            <a:pPr marL="457200" indent="-457200">
              <a:lnSpc>
                <a:spcPct val="80000"/>
              </a:lnSpc>
            </a:pPr>
            <a:r>
              <a:rPr lang="es-ES" sz="2400" b="1" dirty="0" smtClean="0"/>
              <a:t> “Señor Ferrer, ya usted ha notado la gran utilidad que tiene este programa para el beneficio de todos en la familia.  Además hay una grata sorpresa para usted.  Cada persona que adquiera este plan recibirá, sin costo adicional, una de las famosas obras siguientes: Vida Dinámica, o El Deseado de Todas las Gentes. </a:t>
            </a:r>
            <a:r>
              <a:rPr lang="es-ES" sz="2400" dirty="0" smtClean="0"/>
              <a:t>(Muestre la portada y algunos temas de ambos libros y diga:) </a:t>
            </a:r>
            <a:r>
              <a:rPr lang="es-ES" sz="2400" b="1" dirty="0" smtClean="0"/>
              <a:t>Señor Ferrer, ¿cuál de estas magnificas obras le gustaría recibir? Por favor, ¿cómo es su nombre completo? </a:t>
            </a:r>
            <a:r>
              <a:rPr lang="es-ES" sz="2400" dirty="0" smtClean="0"/>
              <a:t>(Haga el ademán de escribir en el talonario de pedidos y espere por la respuesta. Cuando el cliente escoja de su preferencia, anótelo en el talonario. Luego invítelo a escribir su nombre en la lista de clientes, diciendo). </a:t>
            </a:r>
            <a:r>
              <a:rPr lang="es-ES" sz="2400" b="1" dirty="0" smtClean="0"/>
              <a:t>Anótelo usted mismo, Señor Ferrer. Gracias.</a:t>
            </a:r>
            <a:endParaRPr lang="en-US" sz="2400" b="1" dirty="0" smtClean="0"/>
          </a:p>
        </p:txBody>
      </p:sp>
      <p:sp>
        <p:nvSpPr>
          <p:cNvPr id="67588" name="Text Box 4"/>
          <p:cNvSpPr txBox="1">
            <a:spLocks noChangeArrowheads="1"/>
          </p:cNvSpPr>
          <p:nvPr/>
        </p:nvSpPr>
        <p:spPr bwMode="auto">
          <a:xfrm>
            <a:off x="1142976" y="357166"/>
            <a:ext cx="7424737" cy="1215717"/>
          </a:xfrm>
          <a:prstGeom prst="rect">
            <a:avLst/>
          </a:prstGeom>
          <a:solidFill>
            <a:srgbClr val="C00000"/>
          </a:solidFill>
          <a:ln w="9525">
            <a:noFill/>
            <a:miter lim="800000"/>
            <a:headEnd/>
            <a:tailEnd/>
          </a:ln>
        </p:spPr>
        <p:txBody>
          <a:bodyPr>
            <a:spAutoFit/>
          </a:bodyPr>
          <a:lstStyle/>
          <a:p>
            <a:pPr>
              <a:lnSpc>
                <a:spcPct val="90000"/>
              </a:lnSpc>
              <a:spcBef>
                <a:spcPct val="20000"/>
              </a:spcBef>
              <a:buClr>
                <a:schemeClr val="folHlink"/>
              </a:buClr>
              <a:buSzPct val="90000"/>
            </a:pPr>
            <a:r>
              <a:rPr lang="es-ES" sz="4000" b="1" u="sng" dirty="0">
                <a:solidFill>
                  <a:schemeClr val="bg1"/>
                </a:solidFill>
              </a:rPr>
              <a:t>2. METODO DEL CIERRE CON INCENTIVO</a:t>
            </a:r>
            <a:endParaRPr lang="en-US" sz="4000" b="1" u="sng" dirty="0">
              <a:solidFill>
                <a:schemeClr val="bg1"/>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sz="quarter" idx="1"/>
          </p:nvPr>
        </p:nvSpPr>
        <p:spPr>
          <a:xfrm>
            <a:off x="928662" y="1928802"/>
            <a:ext cx="7772400" cy="4089400"/>
          </a:xfrm>
        </p:spPr>
        <p:txBody>
          <a:bodyPr>
            <a:normAutofit lnSpcReduction="10000"/>
          </a:bodyPr>
          <a:lstStyle/>
          <a:p>
            <a:pPr marL="457200" indent="-457200" eaLnBrk="1" hangingPunct="1">
              <a:lnSpc>
                <a:spcPct val="80000"/>
              </a:lnSpc>
            </a:pPr>
            <a:r>
              <a:rPr lang="es-ES" sz="2400" dirty="0" smtClean="0"/>
              <a:t>Ejemplo: el </a:t>
            </a:r>
            <a:r>
              <a:rPr lang="es-ES" sz="2400" dirty="0" err="1" smtClean="0"/>
              <a:t>colportor</a:t>
            </a:r>
            <a:r>
              <a:rPr lang="es-ES" sz="2400" dirty="0" smtClean="0"/>
              <a:t> inicia el cierre con el ejemplo anterior y luego dice:  </a:t>
            </a:r>
          </a:p>
          <a:p>
            <a:pPr marL="457200" indent="-457200" eaLnBrk="1" hangingPunct="1">
              <a:lnSpc>
                <a:spcPct val="80000"/>
              </a:lnSpc>
            </a:pPr>
            <a:r>
              <a:rPr lang="es-ES" sz="2800" b="1" dirty="0" smtClean="0"/>
              <a:t>“Este plan está teniendo un gran acogida, como puede ver, por las recomendaciones y las tantas personas que la están reservando. </a:t>
            </a:r>
            <a:r>
              <a:rPr lang="es-ES" sz="2800" dirty="0" smtClean="0"/>
              <a:t>(Leer algunas recomendaciones, importantes y algunos nombres de clientes). </a:t>
            </a:r>
            <a:r>
              <a:rPr lang="es-ES" sz="2800" b="1" dirty="0" smtClean="0"/>
              <a:t>Con el interés de servirle a usted también, he venido para llevar su apreciable nombre en la lista de los que la han de recibir.  (</a:t>
            </a:r>
            <a:r>
              <a:rPr lang="es-ES" sz="2800" b="1" i="1" dirty="0" smtClean="0"/>
              <a:t>Haga el ademán de escribir en la lista de clientes que ya compraron y diga:</a:t>
            </a:r>
            <a:r>
              <a:rPr lang="es-ES" sz="2800" b="1" dirty="0" smtClean="0"/>
              <a:t>) ¿Cómo es su nombre completo, Señor Ferrer? Por favor, escríbalo usted mismo. Gracias.</a:t>
            </a:r>
            <a:endParaRPr lang="en-US" sz="2800" b="1" dirty="0" smtClean="0"/>
          </a:p>
        </p:txBody>
      </p:sp>
      <p:sp>
        <p:nvSpPr>
          <p:cNvPr id="68612" name="Text Box 4"/>
          <p:cNvSpPr txBox="1">
            <a:spLocks noChangeArrowheads="1"/>
          </p:cNvSpPr>
          <p:nvPr/>
        </p:nvSpPr>
        <p:spPr bwMode="auto">
          <a:xfrm>
            <a:off x="1142976" y="357166"/>
            <a:ext cx="7424737" cy="1215717"/>
          </a:xfrm>
          <a:prstGeom prst="rect">
            <a:avLst/>
          </a:prstGeom>
          <a:solidFill>
            <a:srgbClr val="C00000"/>
          </a:solidFill>
          <a:ln w="9525">
            <a:noFill/>
            <a:miter lim="800000"/>
            <a:headEnd/>
            <a:tailEnd/>
          </a:ln>
        </p:spPr>
        <p:txBody>
          <a:bodyPr>
            <a:spAutoFit/>
          </a:bodyPr>
          <a:lstStyle/>
          <a:p>
            <a:pPr>
              <a:lnSpc>
                <a:spcPct val="90000"/>
              </a:lnSpc>
              <a:spcBef>
                <a:spcPct val="20000"/>
              </a:spcBef>
              <a:buClr>
                <a:schemeClr val="folHlink"/>
              </a:buClr>
              <a:buSzPct val="90000"/>
              <a:buFont typeface="Wingdings" pitchFamily="2" charset="2"/>
              <a:buNone/>
            </a:pPr>
            <a:r>
              <a:rPr lang="es-ES" sz="4000" b="1" u="sng" dirty="0">
                <a:solidFill>
                  <a:schemeClr val="bg1"/>
                </a:solidFill>
              </a:rPr>
              <a:t>3. METODO DE REACCION CONTAGIOSA</a:t>
            </a:r>
            <a:endParaRPr lang="en-US" sz="4000" b="1" u="sng" dirty="0">
              <a:solidFill>
                <a:schemeClr val="bg1"/>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sz="quarter" idx="1"/>
          </p:nvPr>
        </p:nvSpPr>
        <p:spPr>
          <a:xfrm>
            <a:off x="785786" y="1785926"/>
            <a:ext cx="7772400" cy="4429156"/>
          </a:xfrm>
        </p:spPr>
        <p:txBody>
          <a:bodyPr>
            <a:normAutofit/>
          </a:bodyPr>
          <a:lstStyle/>
          <a:p>
            <a:pPr marL="457200" indent="-457200" eaLnBrk="1" hangingPunct="1">
              <a:lnSpc>
                <a:spcPct val="80000"/>
              </a:lnSpc>
            </a:pPr>
            <a:r>
              <a:rPr lang="es-ES" sz="2000" b="1" dirty="0" smtClean="0"/>
              <a:t>El plan consta de cuatro tomos con más de 1,200 páginas, de fácil lectura, gracias a su cautivante diseño y moderna redacción. Trata más de 400 enfermedades, con información gráfica moderna y completa, con más de mil ilustraciones a todo color. Contiene un glosario que define en forma sencilla los términos científicos y un INDICE GENERAL ALFABETICO, muy útil para la rápida consulta de la obra. Lo más importante Sr. Ferrer, es que este plan no cuesta como otras enciclopedias de $ ___ miles de pesos, sino solo $ _______________ el conjunto.</a:t>
            </a:r>
          </a:p>
          <a:p>
            <a:pPr marL="457200" indent="-457200" eaLnBrk="1" hangingPunct="1">
              <a:lnSpc>
                <a:spcPct val="80000"/>
              </a:lnSpc>
            </a:pPr>
            <a:r>
              <a:rPr lang="es-ES" sz="2000" b="1" dirty="0" smtClean="0"/>
              <a:t>Este plan está teniendo una gran acogida, como puede ver, por las recomendaciones y las tantas personas que la están reservando. (Leer algunas recomendaciones, importantes y algunos nombres de clientes). La obra que entregamos personalmente a mediados o a fin de mes. ¿Qué fecha le es más conveniente, a mediados o a fin de mes? </a:t>
            </a:r>
            <a:r>
              <a:rPr lang="es-ES" sz="1600" dirty="0" smtClean="0"/>
              <a:t>(</a:t>
            </a:r>
            <a:r>
              <a:rPr lang="es-ES" sz="1600" i="1" dirty="0" smtClean="0"/>
              <a:t>Haga el ademán de escribir en la lista de cliente que ya compraron y espera por la respuesta. Luego invítelo a escribirlo personalmente él mismo</a:t>
            </a:r>
            <a:r>
              <a:rPr lang="es-ES" sz="1600" dirty="0" smtClean="0"/>
              <a:t>). Por favor, ponga su nombre aquí señor Ferrer. Gracias.</a:t>
            </a:r>
            <a:endParaRPr lang="en-US" sz="1600" dirty="0" smtClean="0"/>
          </a:p>
        </p:txBody>
      </p:sp>
      <p:sp>
        <p:nvSpPr>
          <p:cNvPr id="69636" name="Text Box 4"/>
          <p:cNvSpPr txBox="1">
            <a:spLocks noChangeArrowheads="1"/>
          </p:cNvSpPr>
          <p:nvPr/>
        </p:nvSpPr>
        <p:spPr bwMode="auto">
          <a:xfrm>
            <a:off x="1071538" y="285728"/>
            <a:ext cx="7424737" cy="1215717"/>
          </a:xfrm>
          <a:prstGeom prst="rect">
            <a:avLst/>
          </a:prstGeom>
          <a:solidFill>
            <a:srgbClr val="C00000"/>
          </a:solidFill>
          <a:ln w="9525">
            <a:noFill/>
            <a:miter lim="800000"/>
            <a:headEnd/>
            <a:tailEnd/>
          </a:ln>
        </p:spPr>
        <p:txBody>
          <a:bodyPr>
            <a:spAutoFit/>
          </a:bodyPr>
          <a:lstStyle/>
          <a:p>
            <a:pPr indent="-342900">
              <a:lnSpc>
                <a:spcPct val="90000"/>
              </a:lnSpc>
              <a:spcBef>
                <a:spcPct val="20000"/>
              </a:spcBef>
              <a:buClr>
                <a:schemeClr val="folHlink"/>
              </a:buClr>
              <a:buSzPct val="90000"/>
            </a:pPr>
            <a:r>
              <a:rPr lang="es-ES" sz="4000" b="1" u="sng" dirty="0">
                <a:solidFill>
                  <a:schemeClr val="bg1"/>
                </a:solidFill>
              </a:rPr>
              <a:t>4. METODO DE ALTERNATIVA EN PUNTO MENOR</a:t>
            </a:r>
            <a:endParaRPr lang="en-US" sz="4000" b="1" u="sng" dirty="0">
              <a:solidFill>
                <a:schemeClr val="bg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sz="quarter" idx="1"/>
          </p:nvPr>
        </p:nvSpPr>
        <p:spPr>
          <a:xfrm>
            <a:off x="914400" y="2552700"/>
            <a:ext cx="7772400" cy="4089400"/>
          </a:xfrm>
        </p:spPr>
        <p:txBody>
          <a:bodyPr/>
          <a:lstStyle/>
          <a:p>
            <a:pPr marL="533400" indent="-533400" eaLnBrk="1" hangingPunct="1">
              <a:lnSpc>
                <a:spcPct val="80000"/>
              </a:lnSpc>
            </a:pPr>
            <a:r>
              <a:rPr lang="es-ES" sz="2400" dirty="0" smtClean="0"/>
              <a:t>Este método trata de lograr que el cliente, puesto por el </a:t>
            </a:r>
            <a:r>
              <a:rPr lang="es-ES" sz="2400" dirty="0" err="1" smtClean="0"/>
              <a:t>colportor</a:t>
            </a:r>
            <a:r>
              <a:rPr lang="es-ES" sz="2400" dirty="0" smtClean="0"/>
              <a:t> en la alternativa de comprar varias colecciones, las compre todas o que al menos compre una.  </a:t>
            </a:r>
          </a:p>
          <a:p>
            <a:pPr marL="533400" indent="-533400" eaLnBrk="1" hangingPunct="1">
              <a:lnSpc>
                <a:spcPct val="80000"/>
              </a:lnSpc>
            </a:pPr>
            <a:r>
              <a:rPr lang="es-ES" sz="2400" dirty="0" smtClean="0"/>
              <a:t>Ejemplo: Después de presentar la información inicial del cierre el </a:t>
            </a:r>
            <a:r>
              <a:rPr lang="es-ES" sz="2400" dirty="0" err="1" smtClean="0"/>
              <a:t>colportor</a:t>
            </a:r>
            <a:r>
              <a:rPr lang="es-ES" sz="2400" dirty="0" smtClean="0"/>
              <a:t> dice: señor Ferrer, debido al gran valor y utilidad de estas obras muchas personas están reservando varias colecciones para obsequiar a familiares y amigos (o empleados destacados). Esta obra representa un regalo distinguido, que ofrece beneficios por largos años. Y ellos lo recordaran siempre con aprecio. Siendo así, ¿Cuántas colecciones le anoto?.</a:t>
            </a:r>
            <a:endParaRPr lang="en-US" sz="2400" dirty="0" smtClean="0"/>
          </a:p>
        </p:txBody>
      </p:sp>
      <p:sp>
        <p:nvSpPr>
          <p:cNvPr id="70660" name="Text Box 4"/>
          <p:cNvSpPr txBox="1">
            <a:spLocks noChangeArrowheads="1"/>
          </p:cNvSpPr>
          <p:nvPr/>
        </p:nvSpPr>
        <p:spPr bwMode="auto">
          <a:xfrm>
            <a:off x="1198563" y="1706563"/>
            <a:ext cx="7424737" cy="1769715"/>
          </a:xfrm>
          <a:prstGeom prst="rect">
            <a:avLst/>
          </a:prstGeom>
          <a:solidFill>
            <a:srgbClr val="C00000"/>
          </a:solidFill>
          <a:ln w="9525">
            <a:noFill/>
            <a:miter lim="800000"/>
            <a:headEnd/>
            <a:tailEnd/>
          </a:ln>
        </p:spPr>
        <p:txBody>
          <a:bodyPr>
            <a:spAutoFit/>
          </a:bodyPr>
          <a:lstStyle/>
          <a:p>
            <a:pPr indent="-342900">
              <a:lnSpc>
                <a:spcPct val="90000"/>
              </a:lnSpc>
              <a:spcBef>
                <a:spcPct val="20000"/>
              </a:spcBef>
              <a:buClr>
                <a:schemeClr val="folHlink"/>
              </a:buClr>
              <a:buSzPct val="90000"/>
              <a:buFont typeface="Wingdings" pitchFamily="2" charset="2"/>
              <a:buNone/>
            </a:pPr>
            <a:r>
              <a:rPr lang="es-ES" sz="4000" b="1" u="sng" dirty="0">
                <a:solidFill>
                  <a:schemeClr val="bg1"/>
                </a:solidFill>
              </a:rPr>
              <a:t>5. EL METODO DE OFRECER MAS DE LO QUE SE ESPERA VENDER</a:t>
            </a:r>
            <a:endParaRPr lang="en-US" sz="4000" b="1" u="sng" dirty="0">
              <a:solidFill>
                <a:schemeClr val="bg1"/>
              </a:solidFill>
            </a:endParaRPr>
          </a:p>
        </p:txBody>
      </p:sp>
      <p:sp>
        <p:nvSpPr>
          <p:cNvPr id="5" name="4 Título"/>
          <p:cNvSpPr>
            <a:spLocks noGrp="1"/>
          </p:cNvSpPr>
          <p:nvPr>
            <p:ph type="title"/>
          </p:nvPr>
        </p:nvSpPr>
        <p:spPr/>
        <p:txBody>
          <a:bodyPr/>
          <a:lstStyle/>
          <a:p>
            <a:endParaRPr lang="es-MX"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sz="quarter" idx="1"/>
          </p:nvPr>
        </p:nvSpPr>
        <p:spPr>
          <a:xfrm>
            <a:off x="914400" y="1785926"/>
            <a:ext cx="7772400" cy="4856174"/>
          </a:xfrm>
        </p:spPr>
        <p:txBody>
          <a:bodyPr>
            <a:noAutofit/>
          </a:bodyPr>
          <a:lstStyle/>
          <a:p>
            <a:pPr marL="533400" indent="-533400" eaLnBrk="1" hangingPunct="1">
              <a:lnSpc>
                <a:spcPct val="80000"/>
              </a:lnSpc>
            </a:pPr>
            <a:r>
              <a:rPr lang="es-ES" sz="2000" dirty="0" smtClean="0"/>
              <a:t>Se le han agotado los procedimientos de cierre. Pero puede usar el cierre de alternativas varias veces.  El cliente está casi listo a comprar. Usted piensa que no hay nada más que le ayudará a hacer la decisión final. Reserve este procedimiento como su último recurso.</a:t>
            </a:r>
          </a:p>
          <a:p>
            <a:pPr marL="533400" indent="-533400" eaLnBrk="1" hangingPunct="1">
              <a:lnSpc>
                <a:spcPct val="80000"/>
              </a:lnSpc>
            </a:pPr>
            <a:r>
              <a:rPr lang="es-ES" sz="2000" dirty="0" smtClean="0"/>
              <a:t>El cliente puede decir: </a:t>
            </a:r>
            <a:r>
              <a:rPr lang="es-ES" sz="2000" b="1" dirty="0" smtClean="0"/>
              <a:t>“Necesito pensarlo”.</a:t>
            </a:r>
            <a:r>
              <a:rPr lang="es-ES" sz="2000" dirty="0" smtClean="0"/>
              <a:t> Realmente él desea comprar, pero no quiere darse por vencido. Enfrente la situación como sigue: relájese completamente y sea amable y atento.  Agradezca al cliente por haberle concedido su tiempo. Hágale saber que ha sido un privilegio conversar sobre estos asuntos importantes. Guarde los materiales en su maletín. El cliente se tranquilizará. </a:t>
            </a:r>
            <a:r>
              <a:rPr lang="es-ES" sz="2000" b="1" i="1" dirty="0" smtClean="0"/>
              <a:t>Ha ganado la victoria</a:t>
            </a:r>
            <a:r>
              <a:rPr lang="es-ES" sz="2000" dirty="0" smtClean="0"/>
              <a:t>. Su resistencia ha sido recompensada. Sorpréndalo diciendo:  “A propósito, Señor Ferrer, estoy recordando otro punto interesante… ahora preséntele un plan especial de entrega, un plan de pago o incentivo, </a:t>
            </a:r>
            <a:r>
              <a:rPr lang="es-ES" sz="2000" i="1" dirty="0" smtClean="0"/>
              <a:t>(vea el método del cierre con incentivo).</a:t>
            </a:r>
            <a:r>
              <a:rPr lang="es-ES" sz="2000" dirty="0" smtClean="0"/>
              <a:t> Usted se sorprenderá a cuántos más clientes les pondrá vender en esta forma. Es posible cambiar la resistencia del cliente hacia una decisión de comprar.</a:t>
            </a:r>
            <a:endParaRPr lang="en-US" sz="2000" dirty="0" smtClean="0"/>
          </a:p>
        </p:txBody>
      </p:sp>
      <p:sp>
        <p:nvSpPr>
          <p:cNvPr id="71684" name="Text Box 4"/>
          <p:cNvSpPr txBox="1">
            <a:spLocks noChangeArrowheads="1"/>
          </p:cNvSpPr>
          <p:nvPr/>
        </p:nvSpPr>
        <p:spPr bwMode="auto">
          <a:xfrm>
            <a:off x="1071538" y="500042"/>
            <a:ext cx="7424737" cy="1200329"/>
          </a:xfrm>
          <a:prstGeom prst="rect">
            <a:avLst/>
          </a:prstGeom>
          <a:solidFill>
            <a:schemeClr val="hlink"/>
          </a:solidFill>
          <a:ln w="9525">
            <a:noFill/>
            <a:miter lim="800000"/>
            <a:headEnd/>
            <a:tailEnd/>
          </a:ln>
        </p:spPr>
        <p:txBody>
          <a:bodyPr>
            <a:spAutoFit/>
          </a:bodyPr>
          <a:lstStyle/>
          <a:p>
            <a:pPr algn="ctr">
              <a:lnSpc>
                <a:spcPct val="90000"/>
              </a:lnSpc>
              <a:spcBef>
                <a:spcPct val="20000"/>
              </a:spcBef>
              <a:buClr>
                <a:schemeClr val="folHlink"/>
              </a:buClr>
              <a:buSzPct val="90000"/>
              <a:buFont typeface="Wingdings" pitchFamily="2" charset="2"/>
              <a:buNone/>
            </a:pPr>
            <a:r>
              <a:rPr lang="es-ES" sz="4000" b="1" u="sng" dirty="0">
                <a:solidFill>
                  <a:schemeClr val="bg1"/>
                </a:solidFill>
              </a:rPr>
              <a:t>6.  </a:t>
            </a:r>
            <a:r>
              <a:rPr lang="es-ES" sz="4000" b="1" u="sng" dirty="0" smtClean="0">
                <a:solidFill>
                  <a:schemeClr val="bg1"/>
                </a:solidFill>
              </a:rPr>
              <a:t>METODO DE </a:t>
            </a:r>
            <a:r>
              <a:rPr lang="es-ES" sz="4000" b="1" u="sng" dirty="0">
                <a:solidFill>
                  <a:schemeClr val="bg1"/>
                </a:solidFill>
              </a:rPr>
              <a:t>SEGUNDA OFERTA</a:t>
            </a:r>
            <a:endParaRPr lang="en-US" sz="4000" b="1" u="sng" dirty="0">
              <a:solidFill>
                <a:schemeClr val="bg1"/>
              </a:solidFill>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1214</TotalTime>
  <Words>2424</Words>
  <Application>Microsoft Office PowerPoint</Application>
  <PresentationFormat>Presentación en pantalla (4:3)</PresentationFormat>
  <Paragraphs>202</Paragraphs>
  <Slides>43</Slides>
  <Notes>43</Notes>
  <HiddenSlides>0</HiddenSlides>
  <MMClips>0</MMClips>
  <ScaleCrop>false</ScaleCrop>
  <HeadingPairs>
    <vt:vector size="4" baseType="variant">
      <vt:variant>
        <vt:lpstr>Tema</vt:lpstr>
      </vt:variant>
      <vt:variant>
        <vt:i4>1</vt:i4>
      </vt:variant>
      <vt:variant>
        <vt:lpstr>Títulos de diapositiva</vt:lpstr>
      </vt:variant>
      <vt:variant>
        <vt:i4>43</vt:i4>
      </vt:variant>
    </vt:vector>
  </HeadingPairs>
  <TitlesOfParts>
    <vt:vector size="44" baseType="lpstr">
      <vt:lpstr>Equidad</vt:lpstr>
      <vt:lpstr>Diapositiva 1</vt:lpstr>
      <vt:lpstr>Diapositiva 2</vt:lpstr>
      <vt:lpstr>Diapositiva 3</vt:lpstr>
      <vt:lpstr>Diapositiva 4</vt:lpstr>
      <vt:lpstr>Diapositiva 5</vt:lpstr>
      <vt:lpstr>Diapositiva 6</vt:lpstr>
      <vt:lpstr>Diapositiva 7</vt:lpstr>
      <vt:lpstr>Diapositiva 8</vt:lpstr>
      <vt:lpstr>Diapositiva 9</vt:lpstr>
      <vt:lpstr>“La anormalidad circunstancial del cliente”.</vt:lpstr>
      <vt:lpstr>La multitud no razona. La multitud es emotiva. </vt:lpstr>
      <vt:lpstr>Diapositiva 12</vt:lpstr>
      <vt:lpstr>EL TEMOR Y LA DUDA</vt:lpstr>
      <vt:lpstr>EL TEMOR Y LA DUDA</vt:lpstr>
      <vt:lpstr>Diapositiva 15</vt:lpstr>
      <vt:lpstr>Diapositiva 16</vt:lpstr>
      <vt:lpstr>REAFIRMACION</vt:lpstr>
      <vt:lpstr>REAFIRMAR LA CONFIANZA DEL CLIENTE</vt:lpstr>
      <vt:lpstr>1. Por su actitud…</vt:lpstr>
      <vt:lpstr>2. Por lo que diga…</vt:lpstr>
      <vt:lpstr>3. Por las pruebas… </vt:lpstr>
      <vt:lpstr>Diapositiva 22</vt:lpstr>
      <vt:lpstr>¿COMO AYUDAR A MI CLIENTE?</vt:lpstr>
      <vt:lpstr>Diapositiva 24</vt:lpstr>
      <vt:lpstr>¿QUÉ ES UNA OBJECION?</vt:lpstr>
      <vt:lpstr>Diapositiva 26</vt:lpstr>
      <vt:lpstr>Diapositiva 27</vt:lpstr>
      <vt:lpstr>Diapositiva 28</vt:lpstr>
      <vt:lpstr>¿POR QUÉ LOS CLIENTES HACEN OBJECIONES?</vt:lpstr>
      <vt:lpstr>¿POR QUÉ LOS CLIENTES HACEN OBJECIONES?</vt:lpstr>
      <vt:lpstr>¿POR QUÉ LOS CLIENTES HACEN OBJECIONES?</vt:lpstr>
      <vt:lpstr>¿POR QUÉ LOS CLIENTES HACEN OBJECIONES?</vt:lpstr>
      <vt:lpstr>Diapositiva 33</vt:lpstr>
      <vt:lpstr>TÉCNICA DEL GALLEGO</vt:lpstr>
      <vt:lpstr>TÉCNICA DEL GALLEGO</vt:lpstr>
      <vt:lpstr>TÉCNICA DEL DIPLOMÁTICO</vt:lpstr>
      <vt:lpstr>TÉCNICA DEL DIPLOMÁTICO</vt:lpstr>
      <vt:lpstr>TÉCNICA DEL POLÍTICO</vt:lpstr>
      <vt:lpstr>TÉCNICA DEL POLÍTICO</vt:lpstr>
      <vt:lpstr>Diapositiva 40</vt:lpstr>
      <vt:lpstr>Diapositiva 41</vt:lpstr>
      <vt:lpstr>Diapositiva 42</vt:lpstr>
      <vt:lpstr>Diapositiva 43</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Ptr. Abel Sanchez A</dc:creator>
  <cp:lastModifiedBy>juanamaguti</cp:lastModifiedBy>
  <cp:revision>5</cp:revision>
  <dcterms:created xsi:type="dcterms:W3CDTF">2008-10-31T16:51:25Z</dcterms:created>
  <dcterms:modified xsi:type="dcterms:W3CDTF">2008-11-07T17:59:17Z</dcterms:modified>
</cp:coreProperties>
</file>