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972" r:id="rId3"/>
  </p:sldMasterIdLst>
  <p:notesMasterIdLst>
    <p:notesMasterId r:id="rId29"/>
  </p:notesMasterIdLst>
  <p:sldIdLst>
    <p:sldId id="368" r:id="rId4"/>
    <p:sldId id="347" r:id="rId5"/>
    <p:sldId id="369" r:id="rId6"/>
    <p:sldId id="354" r:id="rId7"/>
    <p:sldId id="263" r:id="rId8"/>
    <p:sldId id="348" r:id="rId9"/>
    <p:sldId id="349" r:id="rId10"/>
    <p:sldId id="350" r:id="rId11"/>
    <p:sldId id="351" r:id="rId12"/>
    <p:sldId id="352" r:id="rId13"/>
    <p:sldId id="357" r:id="rId14"/>
    <p:sldId id="353" r:id="rId15"/>
    <p:sldId id="358" r:id="rId16"/>
    <p:sldId id="359" r:id="rId17"/>
    <p:sldId id="360" r:id="rId18"/>
    <p:sldId id="355" r:id="rId19"/>
    <p:sldId id="361" r:id="rId20"/>
    <p:sldId id="362" r:id="rId21"/>
    <p:sldId id="363" r:id="rId22"/>
    <p:sldId id="367" r:id="rId23"/>
    <p:sldId id="364" r:id="rId24"/>
    <p:sldId id="366" r:id="rId25"/>
    <p:sldId id="365" r:id="rId26"/>
    <p:sldId id="286" r:id="rId27"/>
    <p:sldId id="35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B0F0"/>
    <a:srgbClr val="0091EA"/>
    <a:srgbClr val="FF0000"/>
    <a:srgbClr val="00B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60"/>
  </p:normalViewPr>
  <p:slideViewPr>
    <p:cSldViewPr>
      <p:cViewPr varScale="1">
        <p:scale>
          <a:sx n="81" d="100"/>
          <a:sy n="81" d="100"/>
        </p:scale>
        <p:origin x="111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6/30/2016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a:t>
            </a:fld>
            <a:endParaRPr lang="en-US"/>
          </a:p>
        </p:txBody>
      </p:sp>
    </p:spTree>
    <p:extLst>
      <p:ext uri="{BB962C8B-B14F-4D97-AF65-F5344CB8AC3E}">
        <p14:creationId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6/30/2016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6/30/2016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604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5317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0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481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solidFill>
                  <a:prstClr val="black">
                    <a:tint val="75000"/>
                  </a:prstClr>
                </a:solidFill>
              </a:rPr>
              <a:pPr/>
              <a:t>6/30/2016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91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solidFill>
                  <a:prstClr val="black">
                    <a:tint val="75000"/>
                  </a:prstClr>
                </a:solidFill>
              </a:rPr>
              <a:pPr/>
              <a:t>6/30/2016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53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prstClr val="black">
                    <a:tint val="75000"/>
                  </a:prstClr>
                </a:solidFill>
              </a:rPr>
              <a:pPr/>
              <a:t>6/30/2016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25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545F7-77F9-4401-AA0E-BF14C26D8903}"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638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6/30/2016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628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77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61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545F7-77F9-4401-AA0E-BF14C26D8903}"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545F7-77F9-4401-AA0E-BF14C26D8903}" type="datetimeFigureOut">
              <a:rPr lang="en-US" smtClean="0"/>
              <a:pPr/>
              <a:t>6/30/2016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545F7-77F9-4401-AA0E-BF14C26D8903}" type="datetimeFigureOut">
              <a:rPr lang="en-US" smtClean="0"/>
              <a:pPr/>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545F7-77F9-4401-AA0E-BF14C26D8903}" type="datetimeFigureOut">
              <a:rPr lang="en-US" smtClean="0"/>
              <a:pPr/>
              <a:t>6/30/2016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545F7-77F9-4401-AA0E-BF14C26D8903}"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545F7-77F9-4401-AA0E-BF14C26D8903}"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545F7-77F9-4401-AA0E-BF14C26D8903}" type="datetimeFigureOut">
              <a:rPr lang="en-US" smtClean="0"/>
              <a:pPr/>
              <a:t>6/30/2016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E0586-5A1C-41FD-AA9D-07A4E729E6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6/30/2016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solidFill>
                  <a:prstClr val="black">
                    <a:tint val="75000"/>
                  </a:prstClr>
                </a:solidFill>
              </a:rPr>
              <a:pPr/>
              <a:t>6/30/2016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6096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806"/>
            <a:ext cx="9144000" cy="7069794"/>
          </a:xfrm>
        </p:spPr>
      </p:pic>
    </p:spTree>
    <p:extLst>
      <p:ext uri="{BB962C8B-B14F-4D97-AF65-F5344CB8AC3E}">
        <p14:creationId xmlns:p14="http://schemas.microsoft.com/office/powerpoint/2010/main" val="3393909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smtClean="0">
                <a:latin typeface="Arial" panose="020B0604020202020204" pitchFamily="34" charset="0"/>
                <a:cs typeface="Arial" panose="020B0604020202020204" pitchFamily="34" charset="0"/>
              </a:rPr>
              <a:t>¿Conoces en qué posición estás Tú?</a:t>
            </a:r>
            <a:endParaRPr lang="es-ES_tradnl"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752600"/>
            <a:ext cx="8077200" cy="4068763"/>
          </a:xfrm>
        </p:spPr>
        <p:txBody>
          <a:bodyPr>
            <a:normAutofit/>
          </a:bodyPr>
          <a:lstStyle/>
          <a:p>
            <a:r>
              <a:rPr lang="es-ES_tradnl" dirty="0" smtClean="0">
                <a:latin typeface="Arial" panose="020B0604020202020204" pitchFamily="34" charset="0"/>
                <a:cs typeface="Arial" panose="020B0604020202020204" pitchFamily="34" charset="0"/>
              </a:rPr>
              <a:t>Si la Iglesia somos nosotros, entonces es nuestra responsabilidad de cada uno de sus miembros, conocer sus números.</a:t>
            </a:r>
          </a:p>
          <a:p>
            <a:r>
              <a:rPr lang="es-ES" dirty="0">
                <a:latin typeface="Gabriola" panose="04040605051002020D02" pitchFamily="82" charset="0"/>
                <a:cs typeface="Arial" panose="020B0604020202020204" pitchFamily="34" charset="0"/>
              </a:rPr>
              <a:t>Todos tienen la más sagrada obligación ante Dios de prestar oídos a la sana filosofía y la experiencia auténtica que ahora él les está dando con referencia a la reforma pro salud. </a:t>
            </a:r>
            <a:r>
              <a:rPr lang="es-ES" dirty="0" smtClean="0">
                <a:latin typeface="Gabriola" panose="04040605051002020D02" pitchFamily="82" charset="0"/>
                <a:cs typeface="Arial" panose="020B0604020202020204" pitchFamily="34" charset="0"/>
              </a:rPr>
              <a:t>   </a:t>
            </a:r>
            <a:r>
              <a:rPr lang="es-ES" sz="2800" dirty="0" smtClean="0">
                <a:latin typeface="Gabriola" panose="04040605051002020D02" pitchFamily="82" charset="0"/>
                <a:cs typeface="Arial" panose="020B0604020202020204" pitchFamily="34" charset="0"/>
              </a:rPr>
              <a:t>CRA 82</a:t>
            </a:r>
            <a:endParaRPr lang="es-ES_tradnl" sz="2800" dirty="0">
              <a:latin typeface="Gabriola" panose="04040605051002020D02" pitchFamily="82" charset="0"/>
              <a:cs typeface="Arial" panose="020B0604020202020204" pitchFamily="34" charset="0"/>
            </a:endParaRPr>
          </a:p>
        </p:txBody>
      </p:sp>
    </p:spTree>
    <p:extLst>
      <p:ext uri="{BB962C8B-B14F-4D97-AF65-F5344CB8AC3E}">
        <p14:creationId xmlns:p14="http://schemas.microsoft.com/office/powerpoint/2010/main" val="2504861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Verifica tus números</a:t>
            </a:r>
            <a:endParaRPr lang="es-ES_tradnl" dirty="0"/>
          </a:p>
        </p:txBody>
      </p:sp>
      <p:sp>
        <p:nvSpPr>
          <p:cNvPr id="3" name="Content Placeholder 2"/>
          <p:cNvSpPr>
            <a:spLocks noGrp="1"/>
          </p:cNvSpPr>
          <p:nvPr>
            <p:ph idx="1"/>
          </p:nvPr>
        </p:nvSpPr>
        <p:spPr/>
        <p:txBody>
          <a:bodyPr/>
          <a:lstStyle/>
          <a:p>
            <a:r>
              <a:rPr lang="es-ES_tradnl" dirty="0" smtClean="0">
                <a:latin typeface="Arial" panose="020B0604020202020204" pitchFamily="34" charset="0"/>
                <a:cs typeface="Arial" panose="020B0604020202020204" pitchFamily="34" charset="0"/>
              </a:rPr>
              <a:t>Presión Sanguínea:</a:t>
            </a:r>
          </a:p>
          <a:p>
            <a:pPr marL="0" indent="0">
              <a:buNone/>
            </a:pPr>
            <a:endParaRPr lang="es-ES_tradnl" dirty="0" smtClean="0">
              <a:latin typeface="Arial" panose="020B0604020202020204" pitchFamily="34" charset="0"/>
              <a:cs typeface="Arial" panose="020B0604020202020204" pitchFamily="34" charset="0"/>
            </a:endParaRPr>
          </a:p>
          <a:p>
            <a:pPr>
              <a:lnSpc>
                <a:spcPct val="80000"/>
              </a:lnSpc>
            </a:pPr>
            <a:r>
              <a:rPr lang="es-ES_tradnl" altLang="ko-KR" sz="2800" dirty="0">
                <a:latin typeface="Arial" panose="020B0604020202020204" pitchFamily="34" charset="0"/>
                <a:ea typeface="굴림" panose="020B0600000101010101" pitchFamily="34" charset="-127"/>
                <a:cs typeface="Arial" panose="020B0604020202020204" pitchFamily="34" charset="0"/>
              </a:rPr>
              <a:t>La lectura de tu presión sanguínea puede variar.</a:t>
            </a:r>
          </a:p>
          <a:p>
            <a:pPr lvl="1">
              <a:lnSpc>
                <a:spcPct val="80000"/>
              </a:lnSpc>
            </a:pPr>
            <a:r>
              <a:rPr lang="es-ES_tradnl" altLang="ko-KR" dirty="0">
                <a:latin typeface="Arial" panose="020B0604020202020204" pitchFamily="34" charset="0"/>
                <a:ea typeface="굴림" panose="020B0600000101010101" pitchFamily="34" charset="-127"/>
                <a:cs typeface="Arial" panose="020B0604020202020204" pitchFamily="34" charset="0"/>
              </a:rPr>
              <a:t>Depende cuando y </a:t>
            </a:r>
            <a:r>
              <a:rPr lang="en-US" altLang="ko-KR" dirty="0" smtClean="0">
                <a:latin typeface="Arial" panose="020B0604020202020204" pitchFamily="34" charset="0"/>
                <a:ea typeface="굴림" panose="020B0600000101010101" pitchFamily="34" charset="-127"/>
                <a:cs typeface="Arial" panose="020B0604020202020204" pitchFamily="34" charset="0"/>
              </a:rPr>
              <a:t>donde </a:t>
            </a:r>
            <a:r>
              <a:rPr lang="es-ES_tradnl" altLang="ko-KR" dirty="0" smtClean="0">
                <a:latin typeface="Arial" panose="020B0604020202020204" pitchFamily="34" charset="0"/>
                <a:ea typeface="굴림" panose="020B0600000101010101" pitchFamily="34" charset="-127"/>
                <a:cs typeface="Arial" panose="020B0604020202020204" pitchFamily="34" charset="0"/>
              </a:rPr>
              <a:t>la </a:t>
            </a:r>
            <a:r>
              <a:rPr lang="es-ES_tradnl" altLang="ko-KR" dirty="0">
                <a:latin typeface="Arial" panose="020B0604020202020204" pitchFamily="34" charset="0"/>
                <a:ea typeface="굴림" panose="020B0600000101010101" pitchFamily="34" charset="-127"/>
                <a:cs typeface="Arial" panose="020B0604020202020204" pitchFamily="34" charset="0"/>
              </a:rPr>
              <a:t>tomas</a:t>
            </a:r>
          </a:p>
          <a:p>
            <a:pPr lvl="1">
              <a:lnSpc>
                <a:spcPct val="80000"/>
              </a:lnSpc>
            </a:pPr>
            <a:r>
              <a:rPr lang="es-ES_tradnl" altLang="ko-KR" dirty="0">
                <a:latin typeface="Arial" panose="020B0604020202020204" pitchFamily="34" charset="0"/>
                <a:ea typeface="굴림" panose="020B0600000101010101" pitchFamily="34" charset="-127"/>
                <a:cs typeface="Arial" panose="020B0604020202020204" pitchFamily="34" charset="0"/>
              </a:rPr>
              <a:t>Que tipo de monitor usas</a:t>
            </a:r>
          </a:p>
          <a:p>
            <a:pPr marL="457200" lvl="1" indent="0">
              <a:lnSpc>
                <a:spcPct val="80000"/>
              </a:lnSpc>
              <a:buNone/>
            </a:pPr>
            <a:endParaRPr lang="es-ES_tradnl" altLang="ko-KR" dirty="0">
              <a:latin typeface="Arial" panose="020B0604020202020204" pitchFamily="34" charset="0"/>
              <a:ea typeface="굴림" panose="020B0600000101010101" pitchFamily="34" charset="-127"/>
              <a:cs typeface="Arial" panose="020B0604020202020204" pitchFamily="34" charset="0"/>
            </a:endParaRPr>
          </a:p>
          <a:p>
            <a:pPr>
              <a:lnSpc>
                <a:spcPct val="80000"/>
              </a:lnSpc>
            </a:pPr>
            <a:r>
              <a:rPr lang="es-ES_tradnl" altLang="ko-KR" sz="2800" dirty="0">
                <a:latin typeface="Arial" panose="020B0604020202020204" pitchFamily="34" charset="0"/>
                <a:ea typeface="굴림" panose="020B0600000101010101" pitchFamily="34" charset="-127"/>
                <a:cs typeface="Arial" panose="020B0604020202020204" pitchFamily="34" charset="0"/>
              </a:rPr>
              <a:t>Debes notificar a tu doctor si consistentemente tienes una lectura en tu monitor de </a:t>
            </a:r>
            <a:r>
              <a:rPr lang="es-ES_tradnl" altLang="ko-KR" sz="2800" u="sng" dirty="0">
                <a:latin typeface="Arial" panose="020B0604020202020204" pitchFamily="34" charset="0"/>
                <a:ea typeface="굴림" panose="020B0600000101010101" pitchFamily="34" charset="-127"/>
                <a:cs typeface="Arial" panose="020B0604020202020204" pitchFamily="34" charset="0"/>
              </a:rPr>
              <a:t>140/90</a:t>
            </a:r>
          </a:p>
          <a:p>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972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808038"/>
          </a:xfrm>
        </p:spPr>
        <p:txBody>
          <a:bodyPr>
            <a:normAutofit/>
          </a:bodyPr>
          <a:lstStyle/>
          <a:p>
            <a:r>
              <a:rPr lang="es-ES_tradnl" sz="3600" dirty="0">
                <a:latin typeface="Arial" panose="020B0604020202020204" pitchFamily="34" charset="0"/>
                <a:cs typeface="Arial" panose="020B0604020202020204" pitchFamily="34" charset="0"/>
              </a:rPr>
              <a:t>Presión Sanguínea</a:t>
            </a:r>
            <a:endParaRPr lang="en-US" sz="3600" dirty="0"/>
          </a:p>
        </p:txBody>
      </p:sp>
      <p:sp>
        <p:nvSpPr>
          <p:cNvPr id="3" name="Content Placeholder 2"/>
          <p:cNvSpPr>
            <a:spLocks noGrp="1"/>
          </p:cNvSpPr>
          <p:nvPr>
            <p:ph idx="1"/>
          </p:nvPr>
        </p:nvSpPr>
        <p:spPr>
          <a:xfrm>
            <a:off x="457200" y="2438400"/>
            <a:ext cx="8686800" cy="3687763"/>
          </a:xfrm>
        </p:spPr>
        <p:txBody>
          <a:bodyPr>
            <a:normAutofit lnSpcReduction="10000"/>
          </a:bodyPr>
          <a:lstStyle/>
          <a:p>
            <a:r>
              <a:rPr lang="es-ES_tradnl" altLang="en-US" dirty="0"/>
              <a:t>Menos de 120/80 		Es lo ideal</a:t>
            </a:r>
            <a:br>
              <a:rPr lang="es-ES_tradnl" altLang="en-US" dirty="0"/>
            </a:br>
            <a:r>
              <a:rPr lang="es-ES_tradnl" altLang="en-US" dirty="0"/>
              <a:t/>
            </a:r>
            <a:br>
              <a:rPr lang="es-ES_tradnl" altLang="en-US" dirty="0"/>
            </a:br>
            <a:r>
              <a:rPr lang="es-ES_tradnl" altLang="en-US" dirty="0"/>
              <a:t>120-139/80-89		</a:t>
            </a:r>
            <a:r>
              <a:rPr lang="es-ES_tradnl" altLang="en-US" dirty="0" smtClean="0"/>
              <a:t>Pre-hipertensión</a:t>
            </a:r>
            <a:r>
              <a:rPr lang="es-ES_tradnl" altLang="en-US" dirty="0"/>
              <a:t/>
            </a:r>
            <a:br>
              <a:rPr lang="es-ES_tradnl" altLang="en-US" dirty="0"/>
            </a:br>
            <a:r>
              <a:rPr lang="es-ES_tradnl" altLang="en-US" dirty="0"/>
              <a:t/>
            </a:r>
            <a:br>
              <a:rPr lang="es-ES_tradnl" altLang="en-US" dirty="0"/>
            </a:br>
            <a:r>
              <a:rPr lang="es-ES_tradnl" altLang="en-US" dirty="0"/>
              <a:t>140/90				Hipertensión</a:t>
            </a:r>
            <a:br>
              <a:rPr lang="es-ES_tradnl" altLang="en-US" dirty="0"/>
            </a:br>
            <a:r>
              <a:rPr lang="es-ES_tradnl" altLang="en-US" dirty="0"/>
              <a:t/>
            </a:r>
            <a:br>
              <a:rPr lang="es-ES_tradnl" altLang="en-US" dirty="0"/>
            </a:br>
            <a:r>
              <a:rPr lang="es-ES_tradnl" altLang="en-US" dirty="0"/>
              <a:t/>
            </a:r>
            <a:br>
              <a:rPr lang="es-ES_tradnl" altLang="en-US" dirty="0"/>
            </a:br>
            <a:endParaRPr lang="en-US" dirty="0"/>
          </a:p>
        </p:txBody>
      </p:sp>
    </p:spTree>
    <p:extLst>
      <p:ext uri="{BB962C8B-B14F-4D97-AF65-F5344CB8AC3E}">
        <p14:creationId xmlns:p14="http://schemas.microsoft.com/office/powerpoint/2010/main" val="1788608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47700" y="2057400"/>
            <a:ext cx="7848600" cy="4251325"/>
          </a:xfrm>
        </p:spPr>
        <p:txBody>
          <a:bodyPr/>
          <a:lstStyle/>
          <a:p>
            <a:r>
              <a:rPr lang="es-ES_tradnl" dirty="0" smtClean="0">
                <a:latin typeface="Arial" panose="020B0604020202020204" pitchFamily="34" charset="0"/>
                <a:cs typeface="Arial" panose="020B0604020202020204" pitchFamily="34" charset="0"/>
              </a:rPr>
              <a:t>Colesterol es sustancia tipo grasa que puede obstruir tus arterias, llevando a enfermedades cardiacas.</a:t>
            </a:r>
          </a:p>
          <a:p>
            <a:r>
              <a:rPr lang="es-ES_tradnl" dirty="0" smtClean="0">
                <a:latin typeface="Arial" panose="020B0604020202020204" pitchFamily="34" charset="0"/>
                <a:cs typeface="Arial" panose="020B0604020202020204" pitchFamily="34" charset="0"/>
              </a:rPr>
              <a:t>Las pruebas de colesterol total miden tus niveles de LDL (baja densidad, malo), HDL (alta densidad, bueno) y Triglicéridos</a:t>
            </a:r>
            <a:endParaRPr lang="es-ES_tradnl" dirty="0">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457200" y="914400"/>
            <a:ext cx="8229600" cy="1143000"/>
          </a:xfrm>
        </p:spPr>
        <p:txBody>
          <a:bodyPr/>
          <a:lstStyle/>
          <a:p>
            <a:r>
              <a:rPr lang="es-ES_tradnl" dirty="0" smtClean="0"/>
              <a:t>Niveles de Colesterol</a:t>
            </a:r>
            <a:endParaRPr lang="es-ES_tradnl" dirty="0"/>
          </a:p>
        </p:txBody>
      </p:sp>
    </p:spTree>
    <p:extLst>
      <p:ext uri="{BB962C8B-B14F-4D97-AF65-F5344CB8AC3E}">
        <p14:creationId xmlns:p14="http://schemas.microsoft.com/office/powerpoint/2010/main" val="964833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48" y="762000"/>
            <a:ext cx="8229600" cy="1143000"/>
          </a:xfrm>
        </p:spPr>
        <p:txBody>
          <a:bodyPr/>
          <a:lstStyle/>
          <a:p>
            <a:pPr algn="l"/>
            <a:r>
              <a:rPr lang="es-ES_tradnl" dirty="0"/>
              <a:t>Niveles </a:t>
            </a:r>
          </a:p>
        </p:txBody>
      </p:sp>
      <p:sp>
        <p:nvSpPr>
          <p:cNvPr id="3" name="Content Placeholder 2"/>
          <p:cNvSpPr>
            <a:spLocks noGrp="1"/>
          </p:cNvSpPr>
          <p:nvPr>
            <p:ph idx="1"/>
          </p:nvPr>
        </p:nvSpPr>
        <p:spPr>
          <a:xfrm>
            <a:off x="457200" y="2209800"/>
            <a:ext cx="8229600" cy="3916363"/>
          </a:xfrm>
        </p:spPr>
        <p:txBody>
          <a:bodyPr/>
          <a:lstStyle/>
          <a:p>
            <a:pPr marL="0" indent="0">
              <a:buNone/>
            </a:pPr>
            <a:r>
              <a:rPr lang="es-ES_tradnl" dirty="0">
                <a:latin typeface="Arial" panose="020B0604020202020204" pitchFamily="34" charset="0"/>
                <a:cs typeface="Arial" panose="020B0604020202020204" pitchFamily="34" charset="0"/>
              </a:rPr>
              <a:t>Total menos de 200		Deseable</a:t>
            </a:r>
          </a:p>
          <a:p>
            <a:pPr marL="0" indent="0">
              <a:buNone/>
            </a:pPr>
            <a:r>
              <a:rPr lang="es-ES_tradnl" dirty="0">
                <a:latin typeface="Arial" panose="020B0604020202020204" pitchFamily="34" charset="0"/>
                <a:cs typeface="Arial" panose="020B0604020202020204" pitchFamily="34" charset="0"/>
              </a:rPr>
              <a:t>200-239mg/</a:t>
            </a:r>
            <a:r>
              <a:rPr lang="es-ES_tradnl" dirty="0" err="1">
                <a:latin typeface="Arial" panose="020B0604020202020204" pitchFamily="34" charset="0"/>
                <a:cs typeface="Arial" panose="020B0604020202020204" pitchFamily="34" charset="0"/>
              </a:rPr>
              <a:t>dL</a:t>
            </a:r>
            <a:r>
              <a:rPr lang="es-ES_tradnl" dirty="0">
                <a:latin typeface="Arial" panose="020B0604020202020204" pitchFamily="34" charset="0"/>
                <a:cs typeface="Arial" panose="020B0604020202020204" pitchFamily="34" charset="0"/>
              </a:rPr>
              <a:t>			En el borde de alto</a:t>
            </a:r>
          </a:p>
          <a:p>
            <a:pPr marL="0" indent="0">
              <a:buNone/>
            </a:pPr>
            <a:r>
              <a:rPr lang="es-ES_tradnl" dirty="0">
                <a:latin typeface="Arial" panose="020B0604020202020204" pitchFamily="34" charset="0"/>
                <a:cs typeface="Arial" panose="020B0604020202020204" pitchFamily="34" charset="0"/>
              </a:rPr>
              <a:t>240/ y mas			Alto</a:t>
            </a:r>
          </a:p>
        </p:txBody>
      </p:sp>
    </p:spTree>
    <p:extLst>
      <p:ext uri="{BB962C8B-B14F-4D97-AF65-F5344CB8AC3E}">
        <p14:creationId xmlns:p14="http://schemas.microsoft.com/office/powerpoint/2010/main" val="1770983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S_tradnl" sz="4000" dirty="0">
                <a:latin typeface="Arial" panose="020B0604020202020204" pitchFamily="34" charset="0"/>
                <a:cs typeface="Arial" panose="020B0604020202020204" pitchFamily="34" charset="0"/>
              </a:rPr>
              <a:t>Colesterol de baja </a:t>
            </a:r>
            <a:r>
              <a:rPr lang="es-ES_tradnl" sz="4000" dirty="0" smtClean="0">
                <a:latin typeface="Arial" panose="020B0604020202020204" pitchFamily="34" charset="0"/>
                <a:cs typeface="Arial" panose="020B0604020202020204" pitchFamily="34" charset="0"/>
              </a:rPr>
              <a:t>densidad-LDL</a:t>
            </a:r>
            <a:endParaRPr lang="es-ES_tradnl"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981200"/>
            <a:ext cx="7772400" cy="4144963"/>
          </a:xfrm>
        </p:spPr>
        <p:txBody>
          <a:bodyPr/>
          <a:lstStyle/>
          <a:p>
            <a:r>
              <a:rPr lang="es-ES_tradnl" dirty="0"/>
              <a:t>LDL menos de 100	</a:t>
            </a:r>
            <a:r>
              <a:rPr lang="es-ES_tradnl" dirty="0" smtClean="0"/>
              <a:t>	Óptimo</a:t>
            </a:r>
            <a:endParaRPr lang="es-ES_tradnl" dirty="0"/>
          </a:p>
          <a:p>
            <a:r>
              <a:rPr lang="es-ES_tradnl" dirty="0"/>
              <a:t>100-129 mg/</a:t>
            </a:r>
            <a:r>
              <a:rPr lang="es-ES_tradnl" dirty="0" err="1"/>
              <a:t>dL</a:t>
            </a:r>
            <a:r>
              <a:rPr lang="es-ES_tradnl" dirty="0"/>
              <a:t>		Normal</a:t>
            </a:r>
          </a:p>
          <a:p>
            <a:r>
              <a:rPr lang="es-ES_tradnl" dirty="0"/>
              <a:t>130-159 mg/</a:t>
            </a:r>
            <a:r>
              <a:rPr lang="es-ES_tradnl" dirty="0" err="1"/>
              <a:t>dL</a:t>
            </a:r>
            <a:r>
              <a:rPr lang="es-ES_tradnl" dirty="0"/>
              <a:t>		Borde alto</a:t>
            </a:r>
          </a:p>
          <a:p>
            <a:r>
              <a:rPr lang="es-ES_tradnl" dirty="0"/>
              <a:t>160-189 mg/</a:t>
            </a:r>
            <a:r>
              <a:rPr lang="es-ES_tradnl" dirty="0" err="1"/>
              <a:t>dL</a:t>
            </a:r>
            <a:r>
              <a:rPr lang="es-ES_tradnl" dirty="0"/>
              <a:t>		Alto</a:t>
            </a:r>
          </a:p>
          <a:p>
            <a:r>
              <a:rPr lang="es-ES_tradnl" dirty="0"/>
              <a:t>190- y más			Muy alto</a:t>
            </a:r>
          </a:p>
          <a:p>
            <a:endParaRPr lang="es-ES_tradnl" dirty="0"/>
          </a:p>
        </p:txBody>
      </p:sp>
    </p:spTree>
    <p:extLst>
      <p:ext uri="{BB962C8B-B14F-4D97-AF65-F5344CB8AC3E}">
        <p14:creationId xmlns:p14="http://schemas.microsoft.com/office/powerpoint/2010/main" val="3839230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4000" dirty="0"/>
              <a:t>Colesterol de alta </a:t>
            </a:r>
            <a:r>
              <a:rPr lang="es-ES_tradnl" sz="4000" dirty="0" smtClean="0"/>
              <a:t>densidad-HDL</a:t>
            </a:r>
            <a:endParaRPr lang="es-ES_tradnl"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981200"/>
            <a:ext cx="8077200" cy="4144963"/>
          </a:xfrm>
        </p:spPr>
        <p:txBody>
          <a:bodyPr/>
          <a:lstStyle/>
          <a:p>
            <a:r>
              <a:rPr lang="es-ES_tradnl" dirty="0">
                <a:latin typeface="Arial" panose="020B0604020202020204" pitchFamily="34" charset="0"/>
                <a:cs typeface="Arial" panose="020B0604020202020204" pitchFamily="34" charset="0"/>
              </a:rPr>
              <a:t>Menos de 40 mg/</a:t>
            </a:r>
            <a:r>
              <a:rPr lang="es-ES_tradnl" dirty="0" err="1">
                <a:latin typeface="Arial" panose="020B0604020202020204" pitchFamily="34" charset="0"/>
                <a:cs typeface="Arial" panose="020B0604020202020204" pitchFamily="34" charset="0"/>
              </a:rPr>
              <a:t>dL</a:t>
            </a:r>
            <a:r>
              <a:rPr lang="es-ES_tradnl" dirty="0">
                <a:latin typeface="Arial" panose="020B0604020202020204" pitchFamily="34" charset="0"/>
                <a:cs typeface="Arial" panose="020B0604020202020204" pitchFamily="34" charset="0"/>
              </a:rPr>
              <a:t> en hombres</a:t>
            </a:r>
          </a:p>
          <a:p>
            <a:r>
              <a:rPr lang="es-ES_tradnl" dirty="0">
                <a:latin typeface="Arial" panose="020B0604020202020204" pitchFamily="34" charset="0"/>
                <a:cs typeface="Arial" panose="020B0604020202020204" pitchFamily="34" charset="0"/>
              </a:rPr>
              <a:t>Menos de 50 mg/</a:t>
            </a:r>
            <a:r>
              <a:rPr lang="es-ES_tradnl" dirty="0" err="1">
                <a:latin typeface="Arial" panose="020B0604020202020204" pitchFamily="34" charset="0"/>
                <a:cs typeface="Arial" panose="020B0604020202020204" pitchFamily="34" charset="0"/>
              </a:rPr>
              <a:t>Ld</a:t>
            </a:r>
            <a:r>
              <a:rPr lang="es-ES_tradnl" dirty="0">
                <a:latin typeface="Arial" panose="020B0604020202020204" pitchFamily="34" charset="0"/>
                <a:cs typeface="Arial" panose="020B0604020202020204" pitchFamily="34" charset="0"/>
              </a:rPr>
              <a:t> en mujeres</a:t>
            </a:r>
          </a:p>
          <a:p>
            <a:pPr marL="0" indent="0">
              <a:buNone/>
            </a:pPr>
            <a:r>
              <a:rPr lang="es-ES_tradnl" dirty="0">
                <a:latin typeface="Arial" panose="020B0604020202020204" pitchFamily="34" charset="0"/>
                <a:cs typeface="Arial" panose="020B0604020202020204" pitchFamily="34" charset="0"/>
              </a:rPr>
              <a:t>Puede aumentar el riesgo de problemas cardiacos</a:t>
            </a:r>
          </a:p>
          <a:p>
            <a:r>
              <a:rPr lang="es-ES_tradnl" dirty="0">
                <a:latin typeface="Arial" panose="020B0604020202020204" pitchFamily="34" charset="0"/>
                <a:cs typeface="Arial" panose="020B0604020202020204" pitchFamily="34" charset="0"/>
              </a:rPr>
              <a:t>Más de 60 mg/</a:t>
            </a:r>
            <a:r>
              <a:rPr lang="es-ES_tradnl" dirty="0" err="1">
                <a:latin typeface="Arial" panose="020B0604020202020204" pitchFamily="34" charset="0"/>
                <a:cs typeface="Arial" panose="020B0604020202020204" pitchFamily="34" charset="0"/>
              </a:rPr>
              <a:t>dL</a:t>
            </a:r>
            <a:r>
              <a:rPr lang="es-ES_tradnl" dirty="0">
                <a:latin typeface="Arial" panose="020B0604020202020204" pitchFamily="34" charset="0"/>
                <a:cs typeface="Arial" panose="020B0604020202020204" pitchFamily="34" charset="0"/>
              </a:rPr>
              <a:t> te disminuye el riesgo de enfermedades cardiacas</a:t>
            </a:r>
          </a:p>
          <a:p>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785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391400" cy="808038"/>
          </a:xfrm>
        </p:spPr>
        <p:txBody>
          <a:bodyPr>
            <a:normAutofit/>
          </a:bodyPr>
          <a:lstStyle/>
          <a:p>
            <a:pPr algn="l"/>
            <a:r>
              <a:rPr lang="es-ES_tradnl" sz="4000" dirty="0">
                <a:latin typeface="Arial" panose="020B0604020202020204" pitchFamily="34" charset="0"/>
                <a:cs typeface="Arial" panose="020B0604020202020204" pitchFamily="34" charset="0"/>
              </a:rPr>
              <a:t>Triglicéridos</a:t>
            </a:r>
          </a:p>
        </p:txBody>
      </p:sp>
      <p:sp>
        <p:nvSpPr>
          <p:cNvPr id="3" name="Content Placeholder 2"/>
          <p:cNvSpPr>
            <a:spLocks noGrp="1"/>
          </p:cNvSpPr>
          <p:nvPr>
            <p:ph idx="1"/>
          </p:nvPr>
        </p:nvSpPr>
        <p:spPr>
          <a:xfrm>
            <a:off x="914400" y="2362200"/>
            <a:ext cx="7772400" cy="3763963"/>
          </a:xfrm>
        </p:spPr>
        <p:txBody>
          <a:bodyPr/>
          <a:lstStyle/>
          <a:p>
            <a:r>
              <a:rPr lang="es-ES_tradnl" dirty="0"/>
              <a:t>Menos de 150 mg/</a:t>
            </a:r>
            <a:r>
              <a:rPr lang="es-ES_tradnl" dirty="0" err="1"/>
              <a:t>dL</a:t>
            </a:r>
            <a:r>
              <a:rPr lang="es-ES_tradnl" dirty="0"/>
              <a:t>	Normal</a:t>
            </a:r>
          </a:p>
          <a:p>
            <a:r>
              <a:rPr lang="es-ES_tradnl" dirty="0"/>
              <a:t>150 – 199 mg/</a:t>
            </a:r>
            <a:r>
              <a:rPr lang="es-ES_tradnl" dirty="0" err="1"/>
              <a:t>dL</a:t>
            </a:r>
            <a:r>
              <a:rPr lang="es-ES_tradnl" dirty="0"/>
              <a:t>		Borde alto</a:t>
            </a:r>
          </a:p>
          <a:p>
            <a:r>
              <a:rPr lang="es-ES_tradnl" dirty="0"/>
              <a:t>200 – 499 mg/</a:t>
            </a:r>
            <a:r>
              <a:rPr lang="es-ES_tradnl" dirty="0" err="1"/>
              <a:t>dL</a:t>
            </a:r>
            <a:r>
              <a:rPr lang="es-ES_tradnl" dirty="0"/>
              <a:t>		Alto</a:t>
            </a:r>
          </a:p>
          <a:p>
            <a:r>
              <a:rPr lang="es-ES_tradnl" dirty="0"/>
              <a:t>500mg/</a:t>
            </a:r>
            <a:r>
              <a:rPr lang="es-ES_tradnl" dirty="0" err="1"/>
              <a:t>dL</a:t>
            </a:r>
            <a:r>
              <a:rPr lang="es-ES_tradnl" dirty="0"/>
              <a:t> o más		Muy alto</a:t>
            </a:r>
          </a:p>
        </p:txBody>
      </p:sp>
    </p:spTree>
    <p:extLst>
      <p:ext uri="{BB962C8B-B14F-4D97-AF65-F5344CB8AC3E}">
        <p14:creationId xmlns:p14="http://schemas.microsoft.com/office/powerpoint/2010/main" val="3146699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s-ES_tradnl" dirty="0">
                <a:latin typeface="Arial" panose="020B0604020202020204" pitchFamily="34" charset="0"/>
                <a:cs typeface="Arial" panose="020B0604020202020204" pitchFamily="34" charset="0"/>
              </a:rPr>
              <a:t>La prueba de glucosa en la sangre, mide la cantidad de azúcar en la sangre. Se usa para diagnostico de diabetes y controlar los ya diabéticos</a:t>
            </a:r>
          </a:p>
          <a:p>
            <a:r>
              <a:rPr lang="es-ES_tradnl" dirty="0">
                <a:latin typeface="Arial" panose="020B0604020202020204" pitchFamily="34" charset="0"/>
                <a:cs typeface="Arial" panose="020B0604020202020204" pitchFamily="34" charset="0"/>
              </a:rPr>
              <a:t>Menos de 100 mg/</a:t>
            </a:r>
            <a:r>
              <a:rPr lang="es-ES_tradnl" dirty="0" err="1">
                <a:latin typeface="Arial" panose="020B0604020202020204" pitchFamily="34" charset="0"/>
                <a:cs typeface="Arial" panose="020B0604020202020204" pitchFamily="34" charset="0"/>
              </a:rPr>
              <a:t>dL</a:t>
            </a:r>
            <a:r>
              <a:rPr lang="es-ES_tradnl" dirty="0">
                <a:latin typeface="Arial" panose="020B0604020202020204" pitchFamily="34" charset="0"/>
                <a:cs typeface="Arial" panose="020B0604020202020204" pitchFamily="34" charset="0"/>
              </a:rPr>
              <a:t>       Normal</a:t>
            </a:r>
          </a:p>
          <a:p>
            <a:r>
              <a:rPr lang="es-ES_tradnl" dirty="0">
                <a:latin typeface="Arial" panose="020B0604020202020204" pitchFamily="34" charset="0"/>
                <a:cs typeface="Arial" panose="020B0604020202020204" pitchFamily="34" charset="0"/>
              </a:rPr>
              <a:t>100- 120 mg/</a:t>
            </a:r>
            <a:r>
              <a:rPr lang="es-ES_tradnl" dirty="0" err="1">
                <a:latin typeface="Arial" panose="020B0604020202020204" pitchFamily="34" charset="0"/>
                <a:cs typeface="Arial" panose="020B0604020202020204" pitchFamily="34" charset="0"/>
              </a:rPr>
              <a:t>dL</a:t>
            </a:r>
            <a:r>
              <a:rPr lang="es-ES_tradnl" dirty="0">
                <a:latin typeface="Arial" panose="020B0604020202020204" pitchFamily="34" charset="0"/>
                <a:cs typeface="Arial" panose="020B0604020202020204" pitchFamily="34" charset="0"/>
              </a:rPr>
              <a:t>		 </a:t>
            </a:r>
            <a:r>
              <a:rPr lang="es-ES_tradnl" dirty="0" smtClean="0">
                <a:latin typeface="Arial" panose="020B0604020202020204" pitchFamily="34" charset="0"/>
                <a:cs typeface="Arial" panose="020B0604020202020204" pitchFamily="34" charset="0"/>
              </a:rPr>
              <a:t>  Pre-diabético</a:t>
            </a:r>
            <a:endParaRPr lang="es-ES_tradnl" dirty="0">
              <a:latin typeface="Arial" panose="020B0604020202020204" pitchFamily="34" charset="0"/>
              <a:cs typeface="Arial" panose="020B0604020202020204" pitchFamily="34" charset="0"/>
            </a:endParaRPr>
          </a:p>
          <a:p>
            <a:r>
              <a:rPr lang="es-ES_tradnl" dirty="0">
                <a:latin typeface="Arial" panose="020B0604020202020204" pitchFamily="34" charset="0"/>
                <a:cs typeface="Arial" panose="020B0604020202020204" pitchFamily="34" charset="0"/>
              </a:rPr>
              <a:t>120 –o más alto 		 </a:t>
            </a:r>
            <a:r>
              <a:rPr lang="es-ES_tradnl" dirty="0" smtClean="0">
                <a:latin typeface="Arial" panose="020B0604020202020204" pitchFamily="34" charset="0"/>
                <a:cs typeface="Arial" panose="020B0604020202020204" pitchFamily="34" charset="0"/>
              </a:rPr>
              <a:t>  Diabético</a:t>
            </a:r>
            <a:endParaRPr lang="es-ES_tradnl" dirty="0">
              <a:latin typeface="Arial" panose="020B0604020202020204" pitchFamily="34" charset="0"/>
              <a:cs typeface="Arial" panose="020B0604020202020204" pitchFamily="34" charset="0"/>
            </a:endParaRPr>
          </a:p>
          <a:p>
            <a:endParaRPr lang="es-ES_tradnl" dirty="0">
              <a:latin typeface="Arial" panose="020B0604020202020204" pitchFamily="34" charset="0"/>
              <a:cs typeface="Arial" panose="020B0604020202020204" pitchFamily="34" charset="0"/>
            </a:endParaRPr>
          </a:p>
          <a:p>
            <a:endParaRPr lang="es-ES_tradnl"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57200" y="457200"/>
            <a:ext cx="8229600" cy="960438"/>
          </a:xfrm>
        </p:spPr>
        <p:txBody>
          <a:bodyPr/>
          <a:lstStyle/>
          <a:p>
            <a:pPr algn="l"/>
            <a:r>
              <a:rPr lang="es-ES_tradnl" dirty="0" smtClean="0"/>
              <a:t>Glucosa en la sangre</a:t>
            </a:r>
            <a:endParaRPr lang="es-ES_tradnl" dirty="0"/>
          </a:p>
        </p:txBody>
      </p:sp>
    </p:spTree>
    <p:extLst>
      <p:ext uri="{BB962C8B-B14F-4D97-AF65-F5344CB8AC3E}">
        <p14:creationId xmlns:p14="http://schemas.microsoft.com/office/powerpoint/2010/main" val="3687273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latin typeface="Arial" panose="020B0604020202020204" pitchFamily="34" charset="0"/>
                <a:cs typeface="Arial" panose="020B0604020202020204" pitchFamily="34" charset="0"/>
              </a:rPr>
              <a:t>La prueba de </a:t>
            </a:r>
            <a:r>
              <a:rPr lang="es-ES_tradnl" dirty="0" smtClean="0">
                <a:latin typeface="Arial" panose="020B0604020202020204" pitchFamily="34" charset="0"/>
                <a:cs typeface="Arial" panose="020B0604020202020204" pitchFamily="34" charset="0"/>
              </a:rPr>
              <a:t>A1C</a:t>
            </a:r>
            <a:endParaRPr lang="es-ES_tradnl"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3000" y="2590800"/>
            <a:ext cx="7315200" cy="3916363"/>
          </a:xfrm>
        </p:spPr>
        <p:txBody>
          <a:bodyPr/>
          <a:lstStyle/>
          <a:p>
            <a:r>
              <a:rPr lang="es-ES_tradnl" dirty="0">
                <a:latin typeface="Arial" panose="020B0604020202020204" pitchFamily="34" charset="0"/>
                <a:cs typeface="Arial" panose="020B0604020202020204" pitchFamily="34" charset="0"/>
              </a:rPr>
              <a:t>Menos de 5.7  		</a:t>
            </a:r>
            <a:r>
              <a:rPr lang="es-ES_tradnl" dirty="0" smtClean="0">
                <a:latin typeface="Arial" panose="020B0604020202020204" pitchFamily="34" charset="0"/>
                <a:cs typeface="Arial" panose="020B0604020202020204" pitchFamily="34" charset="0"/>
              </a:rPr>
              <a:t>Normal</a:t>
            </a:r>
            <a:endParaRPr lang="es-ES_tradnl" dirty="0">
              <a:latin typeface="Arial" panose="020B0604020202020204" pitchFamily="34" charset="0"/>
              <a:cs typeface="Arial" panose="020B0604020202020204" pitchFamily="34" charset="0"/>
            </a:endParaRPr>
          </a:p>
          <a:p>
            <a:r>
              <a:rPr lang="es-ES_tradnl" dirty="0">
                <a:latin typeface="Arial" panose="020B0604020202020204" pitchFamily="34" charset="0"/>
                <a:cs typeface="Arial" panose="020B0604020202020204" pitchFamily="34" charset="0"/>
              </a:rPr>
              <a:t>5.7 – 6.4 			</a:t>
            </a:r>
            <a:r>
              <a:rPr lang="es-ES_tradnl" dirty="0" smtClean="0">
                <a:latin typeface="Arial" panose="020B0604020202020204" pitchFamily="34" charset="0"/>
                <a:cs typeface="Arial" panose="020B0604020202020204" pitchFamily="34" charset="0"/>
              </a:rPr>
              <a:t>Pre-diabético</a:t>
            </a:r>
            <a:endParaRPr lang="es-ES_tradnl" dirty="0">
              <a:latin typeface="Arial" panose="020B0604020202020204" pitchFamily="34" charset="0"/>
              <a:cs typeface="Arial" panose="020B0604020202020204" pitchFamily="34" charset="0"/>
            </a:endParaRPr>
          </a:p>
          <a:p>
            <a:r>
              <a:rPr lang="es-ES_tradnl" dirty="0">
                <a:latin typeface="Arial" panose="020B0604020202020204" pitchFamily="34" charset="0"/>
                <a:cs typeface="Arial" panose="020B0604020202020204" pitchFamily="34" charset="0"/>
              </a:rPr>
              <a:t>6.5 </a:t>
            </a:r>
            <a:r>
              <a:rPr lang="es-ES_tradnl" dirty="0" err="1">
                <a:latin typeface="Arial" panose="020B0604020202020204" pitchFamily="34" charset="0"/>
                <a:cs typeface="Arial" panose="020B0604020202020204" pitchFamily="34" charset="0"/>
              </a:rPr>
              <a:t>ó</a:t>
            </a:r>
            <a:r>
              <a:rPr lang="es-ES_tradnl" dirty="0">
                <a:latin typeface="Arial" panose="020B0604020202020204" pitchFamily="34" charset="0"/>
                <a:cs typeface="Arial" panose="020B0604020202020204" pitchFamily="34" charset="0"/>
              </a:rPr>
              <a:t> más			Diabético</a:t>
            </a:r>
          </a:p>
          <a:p>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373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txBox="1">
            <a:spLocks noChangeArrowheads="1"/>
          </p:cNvSpPr>
          <p:nvPr/>
        </p:nvSpPr>
        <p:spPr>
          <a:xfrm>
            <a:off x="304800" y="2513650"/>
            <a:ext cx="3657600" cy="1676400"/>
          </a:xfrm>
          <a:prstGeom prst="rect">
            <a:avLst/>
          </a:prstGeom>
          <a:extLst>
            <a:ext uri="{AF507438-7753-43E0-B8FC-AC1667EBCBE1}">
              <a14:hiddenEffects xmlns:a14="http://schemas.microsoft.com/office/drawing/2010/main">
                <a:effectLst>
                  <a:outerShdw dist="17961" dir="2700000" algn="ctr" rotWithShape="0">
                    <a:schemeClr val="bg1"/>
                  </a:outerShdw>
                </a:effectLst>
              </a14:hiddenEffects>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altLang="en-US" sz="48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¿Conoces Tus Números?</a:t>
            </a:r>
            <a:endParaRPr lang="ru-RU" sz="48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Rectangle 8"/>
          <p:cNvSpPr txBox="1">
            <a:spLocks noChangeArrowheads="1"/>
          </p:cNvSpPr>
          <p:nvPr/>
        </p:nvSpPr>
        <p:spPr>
          <a:xfrm>
            <a:off x="6457138" y="6076013"/>
            <a:ext cx="2659380" cy="762000"/>
          </a:xfrm>
          <a:prstGeom prst="rect">
            <a:avLst/>
          </a:prstGeom>
          <a:extLst>
            <a:ext uri="{AF507438-7753-43E0-B8FC-AC1667EBCBE1}">
              <a14:hiddenEffects xmlns:a14="http://schemas.microsoft.com/office/drawing/2010/main">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s-ES_tradnl" altLang="en-US" sz="1400" b="1" dirty="0">
                <a:solidFill>
                  <a:srgbClr val="03136A"/>
                </a:solidFill>
              </a:rPr>
              <a:t>Lidia Belkis Archbold</a:t>
            </a:r>
          </a:p>
          <a:p>
            <a:pPr marL="0" indent="0" algn="r">
              <a:buNone/>
            </a:pPr>
            <a:r>
              <a:rPr lang="es-ES_tradnl" altLang="en-US" sz="1400" b="1" dirty="0">
                <a:solidFill>
                  <a:srgbClr val="03136A"/>
                </a:solidFill>
              </a:rPr>
              <a:t>Ministerio de Salud</a:t>
            </a:r>
          </a:p>
          <a:p>
            <a:pPr marL="0" indent="0" algn="r">
              <a:buNone/>
            </a:pPr>
            <a:r>
              <a:rPr lang="es-ES_tradnl" altLang="en-US" sz="1400" b="1" dirty="0">
                <a:solidFill>
                  <a:srgbClr val="03136A"/>
                </a:solidFill>
              </a:rPr>
              <a:t>División Interamericana</a:t>
            </a:r>
          </a:p>
        </p:txBody>
      </p:sp>
    </p:spTree>
    <p:extLst>
      <p:ext uri="{BB962C8B-B14F-4D97-AF65-F5344CB8AC3E}">
        <p14:creationId xmlns:p14="http://schemas.microsoft.com/office/powerpoint/2010/main" val="204995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5562600"/>
          </a:xfrm>
        </p:spPr>
        <p:txBody>
          <a:bodyPr>
            <a:normAutofit/>
          </a:bodyPr>
          <a:lstStyle/>
          <a:p>
            <a:r>
              <a:rPr lang="es-ES_tradnl" dirty="0" smtClean="0">
                <a:latin typeface="Arial" panose="020B0604020202020204" pitchFamily="34" charset="0"/>
                <a:cs typeface="Arial" panose="020B0604020202020204" pitchFamily="34" charset="0"/>
              </a:rPr>
              <a:t>Conociendo tus números, podrás prevenir muchos problemas y enfermedades.</a:t>
            </a:r>
            <a:endParaRPr lang="es-ES_tradnl" dirty="0">
              <a:latin typeface="Arial" panose="020B0604020202020204" pitchFamily="34" charset="0"/>
              <a:cs typeface="Arial" panose="020B0604020202020204" pitchFamily="34" charset="0"/>
            </a:endParaRPr>
          </a:p>
          <a:p>
            <a:r>
              <a:rPr lang="es-ES_tradnl" dirty="0" smtClean="0">
                <a:latin typeface="Arial" panose="020B0604020202020204" pitchFamily="34" charset="0"/>
                <a:cs typeface="Arial" panose="020B0604020202020204" pitchFamily="34" charset="0"/>
              </a:rPr>
              <a:t>Para una vida saludable y por ende una Iglesia saludable, sigue los 4 Pilares Estratégicos</a:t>
            </a:r>
          </a:p>
          <a:p>
            <a:pPr lvl="3"/>
            <a:r>
              <a:rPr lang="es-ES_tradnl" sz="3200" dirty="0" smtClean="0">
                <a:latin typeface="Arial" panose="020B0604020202020204" pitchFamily="34" charset="0"/>
                <a:cs typeface="Arial" panose="020B0604020202020204" pitchFamily="34" charset="0"/>
              </a:rPr>
              <a:t>Pedir en Oración</a:t>
            </a:r>
          </a:p>
          <a:p>
            <a:pPr lvl="3"/>
            <a:r>
              <a:rPr lang="es-ES_tradnl" sz="3200" dirty="0" smtClean="0">
                <a:latin typeface="Arial" panose="020B0604020202020204" pitchFamily="34" charset="0"/>
                <a:cs typeface="Arial" panose="020B0604020202020204" pitchFamily="34" charset="0"/>
              </a:rPr>
              <a:t>Prevenir</a:t>
            </a:r>
          </a:p>
          <a:p>
            <a:pPr lvl="3"/>
            <a:r>
              <a:rPr lang="es-ES_tradnl" sz="3200" dirty="0" smtClean="0">
                <a:latin typeface="Arial" panose="020B0604020202020204" pitchFamily="34" charset="0"/>
                <a:cs typeface="Arial" panose="020B0604020202020204" pitchFamily="34" charset="0"/>
              </a:rPr>
              <a:t>Practicar</a:t>
            </a:r>
          </a:p>
          <a:p>
            <a:pPr lvl="3"/>
            <a:r>
              <a:rPr lang="es-ES_tradnl" sz="3200" dirty="0" smtClean="0">
                <a:latin typeface="Arial" panose="020B0604020202020204" pitchFamily="34" charset="0"/>
                <a:cs typeface="Arial" panose="020B0604020202020204" pitchFamily="34" charset="0"/>
              </a:rPr>
              <a:t>Proclamar</a:t>
            </a:r>
            <a:endParaRPr lang="es-ES_tradnl"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3103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S_tradnl" sz="4000" dirty="0" smtClean="0">
                <a:latin typeface="Arial" panose="020B0604020202020204" pitchFamily="34" charset="0"/>
                <a:cs typeface="Arial" panose="020B0604020202020204" pitchFamily="34" charset="0"/>
              </a:rPr>
              <a:t>Consejos </a:t>
            </a:r>
            <a:r>
              <a:rPr lang="es-ES_tradnl" sz="4000" dirty="0">
                <a:latin typeface="Arial" panose="020B0604020202020204" pitchFamily="34" charset="0"/>
                <a:cs typeface="Arial" panose="020B0604020202020204" pitchFamily="34" charset="0"/>
              </a:rPr>
              <a:t>para una Buena Salud</a:t>
            </a:r>
            <a:r>
              <a:rPr lang="es-ES_tradnl" sz="4000" dirty="0" smtClean="0">
                <a:latin typeface="Arial" panose="020B0604020202020204" pitchFamily="34" charset="0"/>
                <a:cs typeface="Arial" panose="020B0604020202020204" pitchFamily="34" charset="0"/>
              </a:rPr>
              <a:t> </a:t>
            </a:r>
            <a:endParaRPr lang="es-ES_tradnl" sz="4000" dirty="0">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914400" y="1981200"/>
            <a:ext cx="7315200" cy="3870325"/>
          </a:xfrm>
        </p:spPr>
        <p:txBody>
          <a:bodyPr/>
          <a:lstStyle/>
          <a:p>
            <a:r>
              <a:rPr lang="es-ES_tradnl" dirty="0" smtClean="0">
                <a:latin typeface="Arial" panose="020B0604020202020204" pitchFamily="34" charset="0"/>
                <a:cs typeface="Arial" panose="020B0604020202020204" pitchFamily="34" charset="0"/>
              </a:rPr>
              <a:t>Mantente activo</a:t>
            </a:r>
          </a:p>
          <a:p>
            <a:r>
              <a:rPr lang="es-ES_tradnl" dirty="0" smtClean="0">
                <a:latin typeface="Arial" panose="020B0604020202020204" pitchFamily="34" charset="0"/>
                <a:cs typeface="Arial" panose="020B0604020202020204" pitchFamily="34" charset="0"/>
              </a:rPr>
              <a:t>Ama tus vegetales y frutas</a:t>
            </a:r>
          </a:p>
          <a:p>
            <a:r>
              <a:rPr lang="es-ES_tradnl" dirty="0" smtClean="0">
                <a:latin typeface="Arial" panose="020B0604020202020204" pitchFamily="34" charset="0"/>
                <a:cs typeface="Arial" panose="020B0604020202020204" pitchFamily="34" charset="0"/>
              </a:rPr>
              <a:t>Evite mucha sal y azúcar</a:t>
            </a:r>
          </a:p>
          <a:p>
            <a:r>
              <a:rPr lang="es-ES_tradnl" dirty="0" smtClean="0">
                <a:latin typeface="Arial" panose="020B0604020202020204" pitchFamily="34" charset="0"/>
                <a:cs typeface="Arial" panose="020B0604020202020204" pitchFamily="34" charset="0"/>
              </a:rPr>
              <a:t>Duerma de 7 – 8 horas</a:t>
            </a:r>
          </a:p>
          <a:p>
            <a:r>
              <a:rPr lang="es-ES_tradnl" dirty="0" smtClean="0">
                <a:latin typeface="Arial" panose="020B0604020202020204" pitchFamily="34" charset="0"/>
                <a:cs typeface="Arial" panose="020B0604020202020204" pitchFamily="34" charset="0"/>
              </a:rPr>
              <a:t>No espere tener sed para beber agua</a:t>
            </a:r>
          </a:p>
          <a:p>
            <a:r>
              <a:rPr lang="es-ES_tradnl" dirty="0" smtClean="0">
                <a:latin typeface="Arial" panose="020B0604020202020204" pitchFamily="34" charset="0"/>
                <a:cs typeface="Arial" panose="020B0604020202020204" pitchFamily="34" charset="0"/>
              </a:rPr>
              <a:t>Mantenga una actitud positiva</a:t>
            </a: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544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S_tradnl" sz="4000" dirty="0" err="1">
                <a:latin typeface="Arial" panose="020B0604020202020204" pitchFamily="34" charset="0"/>
                <a:cs typeface="Arial" panose="020B0604020202020204" pitchFamily="34" charset="0"/>
              </a:rPr>
              <a:t>Tips</a:t>
            </a:r>
            <a:r>
              <a:rPr lang="es-ES_tradnl" sz="4000" dirty="0">
                <a:latin typeface="Arial" panose="020B0604020202020204" pitchFamily="34" charset="0"/>
                <a:cs typeface="Arial" panose="020B0604020202020204" pitchFamily="34" charset="0"/>
              </a:rPr>
              <a:t> para una Buena Salud </a:t>
            </a:r>
            <a:endParaRPr lang="es-ES_tradnl" sz="4000" dirty="0"/>
          </a:p>
        </p:txBody>
      </p:sp>
      <p:sp>
        <p:nvSpPr>
          <p:cNvPr id="4" name="Content Placeholder 2"/>
          <p:cNvSpPr>
            <a:spLocks noGrp="1"/>
          </p:cNvSpPr>
          <p:nvPr>
            <p:ph idx="1"/>
          </p:nvPr>
        </p:nvSpPr>
        <p:spPr>
          <a:xfrm>
            <a:off x="876300" y="1828800"/>
            <a:ext cx="7391400" cy="4572000"/>
          </a:xfrm>
        </p:spPr>
        <p:txBody>
          <a:bodyPr/>
          <a:lstStyle/>
          <a:p>
            <a:r>
              <a:rPr lang="es-ES_tradnl" dirty="0" smtClean="0">
                <a:latin typeface="Arial" panose="020B0604020202020204" pitchFamily="34" charset="0"/>
                <a:cs typeface="Arial" panose="020B0604020202020204" pitchFamily="34" charset="0"/>
              </a:rPr>
              <a:t>Hable unos minutos con Dios a diario</a:t>
            </a:r>
          </a:p>
          <a:p>
            <a:r>
              <a:rPr lang="es-ES_tradnl" dirty="0" smtClean="0">
                <a:latin typeface="Arial" panose="020B0604020202020204" pitchFamily="34" charset="0"/>
                <a:cs typeface="Arial" panose="020B0604020202020204" pitchFamily="34" charset="0"/>
              </a:rPr>
              <a:t>Cuenta tus bendiciones</a:t>
            </a:r>
          </a:p>
          <a:p>
            <a:r>
              <a:rPr lang="es-ES_tradnl" dirty="0" smtClean="0">
                <a:latin typeface="Arial" panose="020B0604020202020204" pitchFamily="34" charset="0"/>
                <a:cs typeface="Arial" panose="020B0604020202020204" pitchFamily="34" charset="0"/>
              </a:rPr>
              <a:t>Controla tu enojo/ira</a:t>
            </a:r>
          </a:p>
          <a:p>
            <a:r>
              <a:rPr lang="es-ES_tradnl" dirty="0" smtClean="0">
                <a:latin typeface="Arial" panose="020B0604020202020204" pitchFamily="34" charset="0"/>
                <a:cs typeface="Arial" panose="020B0604020202020204" pitchFamily="34" charset="0"/>
              </a:rPr>
              <a:t>Has un presupuesto</a:t>
            </a:r>
          </a:p>
          <a:p>
            <a:r>
              <a:rPr lang="es-ES_tradnl" dirty="0" smtClean="0">
                <a:latin typeface="Arial" panose="020B0604020202020204" pitchFamily="34" charset="0"/>
                <a:cs typeface="Arial" panose="020B0604020202020204" pitchFamily="34" charset="0"/>
              </a:rPr>
              <a:t>Agrega fibra a tu dieta</a:t>
            </a:r>
          </a:p>
          <a:p>
            <a:r>
              <a:rPr lang="es-ES_tradnl" dirty="0" smtClean="0">
                <a:latin typeface="Arial" panose="020B0604020202020204" pitchFamily="34" charset="0"/>
                <a:cs typeface="Arial" panose="020B0604020202020204" pitchFamily="34" charset="0"/>
              </a:rPr>
              <a:t>Aprende a amarte y amar a otros</a:t>
            </a:r>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019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S_tradnl" sz="4000" dirty="0" err="1">
                <a:latin typeface="Arial" panose="020B0604020202020204" pitchFamily="34" charset="0"/>
                <a:cs typeface="Arial" panose="020B0604020202020204" pitchFamily="34" charset="0"/>
              </a:rPr>
              <a:t>Tips</a:t>
            </a:r>
            <a:r>
              <a:rPr lang="es-ES_tradnl" sz="4000" dirty="0">
                <a:latin typeface="Arial" panose="020B0604020202020204" pitchFamily="34" charset="0"/>
                <a:cs typeface="Arial" panose="020B0604020202020204" pitchFamily="34" charset="0"/>
              </a:rPr>
              <a:t> para una Buena Salud </a:t>
            </a:r>
            <a:endParaRPr lang="es-ES_tradnl" sz="4000" dirty="0"/>
          </a:p>
        </p:txBody>
      </p:sp>
      <p:sp>
        <p:nvSpPr>
          <p:cNvPr id="3" name="Content Placeholder 2"/>
          <p:cNvSpPr>
            <a:spLocks noGrp="1"/>
          </p:cNvSpPr>
          <p:nvPr>
            <p:ph idx="1"/>
          </p:nvPr>
        </p:nvSpPr>
        <p:spPr>
          <a:xfrm>
            <a:off x="838200" y="1752600"/>
            <a:ext cx="7848600" cy="4373563"/>
          </a:xfrm>
        </p:spPr>
        <p:txBody>
          <a:bodyPr/>
          <a:lstStyle/>
          <a:p>
            <a:r>
              <a:rPr lang="es-ES_tradnl" dirty="0">
                <a:latin typeface="Arial" panose="020B0604020202020204" pitchFamily="34" charset="0"/>
                <a:cs typeface="Arial" panose="020B0604020202020204" pitchFamily="34" charset="0"/>
              </a:rPr>
              <a:t>Controle su nivel de estrés</a:t>
            </a:r>
          </a:p>
          <a:p>
            <a:r>
              <a:rPr lang="es-ES_tradnl" dirty="0">
                <a:latin typeface="Arial" panose="020B0604020202020204" pitchFamily="34" charset="0"/>
                <a:cs typeface="Arial" panose="020B0604020202020204" pitchFamily="34" charset="0"/>
              </a:rPr>
              <a:t>Tome unos 10 minutos de sol diario</a:t>
            </a:r>
          </a:p>
          <a:p>
            <a:r>
              <a:rPr lang="es-ES_tradnl" dirty="0">
                <a:latin typeface="Arial" panose="020B0604020202020204" pitchFamily="34" charset="0"/>
                <a:cs typeface="Arial" panose="020B0604020202020204" pitchFamily="34" charset="0"/>
              </a:rPr>
              <a:t>Evite drogas peligrosas</a:t>
            </a:r>
          </a:p>
          <a:p>
            <a:r>
              <a:rPr lang="es-ES_tradnl" dirty="0">
                <a:latin typeface="Arial" panose="020B0604020202020204" pitchFamily="34" charset="0"/>
                <a:cs typeface="Arial" panose="020B0604020202020204" pitchFamily="34" charset="0"/>
              </a:rPr>
              <a:t>Mantenga buena higiene bucal</a:t>
            </a:r>
          </a:p>
          <a:p>
            <a:r>
              <a:rPr lang="es-ES_tradnl" dirty="0">
                <a:latin typeface="Arial" panose="020B0604020202020204" pitchFamily="34" charset="0"/>
                <a:cs typeface="Arial" panose="020B0604020202020204" pitchFamily="34" charset="0"/>
              </a:rPr>
              <a:t>Controle su peso</a:t>
            </a:r>
          </a:p>
          <a:p>
            <a:r>
              <a:rPr lang="es-ES_tradnl" dirty="0">
                <a:latin typeface="Arial" panose="020B0604020202020204" pitchFamily="34" charset="0"/>
                <a:cs typeface="Arial" panose="020B0604020202020204" pitchFamily="34" charset="0"/>
              </a:rPr>
              <a:t>Ríase, Ríase, Ríase.</a:t>
            </a:r>
          </a:p>
          <a:p>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7696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81200" y="1600200"/>
            <a:ext cx="6858000" cy="3785652"/>
          </a:xfrm>
          <a:prstGeom prst="rect">
            <a:avLst/>
          </a:prstGeom>
          <a:noFill/>
        </p:spPr>
        <p:txBody>
          <a:bodyPr wrap="square" rtlCol="0">
            <a:spAutoFit/>
          </a:bodyPr>
          <a:lstStyle/>
          <a:p>
            <a:pPr marL="285750" indent="-285750">
              <a:buFont typeface="Arial" pitchFamily="34" charset="0"/>
              <a:buChar char="•"/>
            </a:pPr>
            <a:r>
              <a:rPr lang="es-ES_tradnl" sz="4000" dirty="0" smtClean="0">
                <a:solidFill>
                  <a:schemeClr val="bg2"/>
                </a:solidFill>
                <a:latin typeface="Arial" panose="020B0604020202020204" pitchFamily="34" charset="0"/>
                <a:cs typeface="Arial" panose="020B0604020202020204" pitchFamily="34" charset="0"/>
              </a:rPr>
              <a:t>Estos pasos a seguir te ayudarán a mantener sólidos los primeros 3 de los 4 Pilares Estratégicos para tener una Iglesia Saludable</a:t>
            </a:r>
            <a:endParaRPr lang="es-ES_tradnl" sz="40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4737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3854970"/>
            <a:ext cx="6705600" cy="2239963"/>
          </a:xfrm>
        </p:spPr>
        <p:txBody>
          <a:bodyPr/>
          <a:lstStyle/>
          <a:p>
            <a:r>
              <a:rPr lang="es-ES" dirty="0">
                <a:latin typeface="Arial" panose="020B0604020202020204" pitchFamily="34" charset="0"/>
                <a:cs typeface="Arial" panose="020B0604020202020204" pitchFamily="34" charset="0"/>
              </a:rPr>
              <a:t>“Dame, hijo mío, tu corazón, y que tus ojos se deleiten en mis caminos”.</a:t>
            </a:r>
            <a:endParaRPr lang="es-ES_tradnl" dirty="0">
              <a:latin typeface="Arial" panose="020B0604020202020204" pitchFamily="34" charset="0"/>
              <a:cs typeface="Arial" panose="020B0604020202020204" pitchFamily="34" charset="0"/>
            </a:endParaRPr>
          </a:p>
          <a:p>
            <a:pPr marL="0" indent="0">
              <a:buNone/>
            </a:pPr>
            <a:r>
              <a:rPr lang="es-ES_tradnl" dirty="0"/>
              <a:t>Proverbios 23:26</a:t>
            </a:r>
            <a:endParaRPr lang="es-ES_tradnl"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9330"/>
            <a:ext cx="3009900" cy="3924300"/>
          </a:xfrm>
          <a:prstGeom prst="rect">
            <a:avLst/>
          </a:prstGeom>
          <a:ln>
            <a:noFill/>
          </a:ln>
          <a:effectLst>
            <a:softEdge rad="112500"/>
          </a:effectLst>
        </p:spPr>
      </p:pic>
    </p:spTree>
    <p:extLst>
      <p:ext uri="{BB962C8B-B14F-4D97-AF65-F5344CB8AC3E}">
        <p14:creationId xmlns:p14="http://schemas.microsoft.com/office/powerpoint/2010/main" val="3036026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latin typeface="Arial" panose="020B0604020202020204" pitchFamily="34" charset="0"/>
                <a:cs typeface="Arial" panose="020B0604020202020204" pitchFamily="34" charset="0"/>
              </a:rPr>
              <a:t>¡Prevenir es lo Mejor!!</a:t>
            </a:r>
            <a:endParaRPr lang="es-ES_tradnl"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95400" y="1752600"/>
            <a:ext cx="7239000" cy="3459163"/>
          </a:xfrm>
        </p:spPr>
        <p:txBody>
          <a:bodyPr>
            <a:normAutofit/>
          </a:bodyPr>
          <a:lstStyle/>
          <a:p>
            <a:pPr marL="0" indent="0">
              <a:buNone/>
            </a:pPr>
            <a:r>
              <a:rPr lang="es-ES" sz="4400" dirty="0">
                <a:latin typeface="Arial" panose="020B0604020202020204" pitchFamily="34" charset="0"/>
                <a:cs typeface="Arial" panose="020B0604020202020204" pitchFamily="34" charset="0"/>
              </a:rPr>
              <a:t>Enseñad a la gente que más vale prevenir que curar. 3JT 361</a:t>
            </a:r>
            <a:endParaRPr lang="es-ES_tradnl" sz="4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962400"/>
            <a:ext cx="2895600" cy="2895600"/>
          </a:xfrm>
          <a:prstGeom prst="rect">
            <a:avLst/>
          </a:prstGeom>
          <a:effectLst>
            <a:softEdge rad="63500"/>
          </a:effectLst>
        </p:spPr>
      </p:pic>
    </p:spTree>
    <p:extLst>
      <p:ext uri="{BB962C8B-B14F-4D97-AF65-F5344CB8AC3E}">
        <p14:creationId xmlns:p14="http://schemas.microsoft.com/office/powerpoint/2010/main" val="265866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8229600" cy="4678363"/>
          </a:xfrm>
        </p:spPr>
        <p:txBody>
          <a:bodyPr/>
          <a:lstStyle/>
          <a:p>
            <a:r>
              <a:rPr lang="es-ES" dirty="0">
                <a:latin typeface="Arial" panose="020B0604020202020204" pitchFamily="34" charset="0"/>
                <a:cs typeface="Arial" panose="020B0604020202020204" pitchFamily="34" charset="0"/>
              </a:rPr>
              <a:t>Muchos se maravillan de que la humanidad haya degenerado tanto, física, mental y moralmente. No entienden que es la violación de la constitución y las leyes de Dios, y la transgresión de las leyes de la salud, lo que ha producido </a:t>
            </a:r>
            <a:r>
              <a:rPr lang="es-ES" dirty="0" smtClean="0">
                <a:latin typeface="Arial" panose="020B0604020202020204" pitchFamily="34" charset="0"/>
                <a:cs typeface="Arial" panose="020B0604020202020204" pitchFamily="34" charset="0"/>
              </a:rPr>
              <a:t> esta </a:t>
            </a:r>
            <a:r>
              <a:rPr lang="es-ES" dirty="0">
                <a:latin typeface="Arial" panose="020B0604020202020204" pitchFamily="34" charset="0"/>
                <a:cs typeface="Arial" panose="020B0604020202020204" pitchFamily="34" charset="0"/>
              </a:rPr>
              <a:t>triste degeneración. </a:t>
            </a:r>
            <a:r>
              <a:rPr lang="es-ES" sz="2800" dirty="0" smtClean="0">
                <a:latin typeface="Arial" panose="020B0604020202020204" pitchFamily="34" charset="0"/>
                <a:cs typeface="Arial" panose="020B0604020202020204" pitchFamily="34" charset="0"/>
              </a:rPr>
              <a:t>CRA 72 </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95800"/>
            <a:ext cx="2090442" cy="2362200"/>
          </a:xfrm>
          <a:prstGeom prst="rect">
            <a:avLst/>
          </a:prstGeom>
        </p:spPr>
      </p:pic>
    </p:spTree>
    <p:extLst>
      <p:ext uri="{BB962C8B-B14F-4D97-AF65-F5344CB8AC3E}">
        <p14:creationId xmlns:p14="http://schemas.microsoft.com/office/powerpoint/2010/main" val="1910355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828800" y="990600"/>
            <a:ext cx="7086600" cy="4165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_tradnl" dirty="0" smtClean="0">
                <a:solidFill>
                  <a:schemeClr val="bg2"/>
                </a:solidFill>
                <a:latin typeface="Arial" panose="020B0604020202020204" pitchFamily="34" charset="0"/>
                <a:cs typeface="Arial" panose="020B0604020202020204" pitchFamily="34" charset="0"/>
              </a:rPr>
              <a:t>El Señor ha permitido que sobre nosotros resplandezca la luz de la reforma pro salud, para que veamos el pecado que cometemos al violar las leyes que él estableció en nuestro ser. Todos nuestros goces o sufrimientos pueden atribuirse a la obediencia o transgresión de la ley natural. </a:t>
            </a:r>
            <a:r>
              <a:rPr lang="es-ES_tradnl" sz="2800" dirty="0" smtClean="0">
                <a:solidFill>
                  <a:schemeClr val="bg2"/>
                </a:solidFill>
                <a:latin typeface="Arial" panose="020B0604020202020204" pitchFamily="34" charset="0"/>
                <a:cs typeface="Arial" panose="020B0604020202020204" pitchFamily="34" charset="0"/>
              </a:rPr>
              <a:t>CRA 81.</a:t>
            </a:r>
            <a:endParaRPr lang="es-ES_tradnl" sz="2800" dirty="0" smtClean="0">
              <a:solidFill>
                <a:schemeClr val="bg2"/>
              </a:solidFill>
              <a:latin typeface="Arial" panose="020B0604020202020204" pitchFamily="34" charset="0"/>
              <a:ea typeface="굴림" pitchFamily="34" charset="-127"/>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83036"/>
            <a:ext cx="2018335" cy="2657475"/>
          </a:xfrm>
          <a:prstGeom prst="rect">
            <a:avLst/>
          </a:prstGeom>
          <a:effectLst>
            <a:softEdge rad="127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3600" dirty="0" smtClean="0">
                <a:latin typeface="Arial" panose="020B0604020202020204" pitchFamily="34" charset="0"/>
                <a:cs typeface="Arial" panose="020B0604020202020204" pitchFamily="34" charset="0"/>
              </a:rPr>
              <a:t>Epidemias que azotan la Iglesia</a:t>
            </a:r>
            <a:endParaRPr lang="es-ES_tradnl"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600200"/>
            <a:ext cx="7772400" cy="4525963"/>
          </a:xfrm>
        </p:spPr>
        <p:txBody>
          <a:bodyPr>
            <a:normAutofit lnSpcReduction="10000"/>
          </a:bodyPr>
          <a:lstStyle/>
          <a:p>
            <a:r>
              <a:rPr lang="es-ES_tradnl" dirty="0" smtClean="0">
                <a:latin typeface="Arial" panose="020B0604020202020204" pitchFamily="34" charset="0"/>
                <a:cs typeface="Arial" panose="020B0604020202020204" pitchFamily="34" charset="0"/>
              </a:rPr>
              <a:t>Es tiempo que “Nuestras Iglesias” despierten del sueño que estamos viviendo.</a:t>
            </a:r>
          </a:p>
          <a:p>
            <a:endParaRPr lang="es-ES_tradnl" dirty="0" smtClean="0">
              <a:latin typeface="Arial" panose="020B0604020202020204" pitchFamily="34" charset="0"/>
              <a:cs typeface="Arial" panose="020B0604020202020204" pitchFamily="34" charset="0"/>
            </a:endParaRPr>
          </a:p>
          <a:p>
            <a:r>
              <a:rPr lang="es-ES_tradnl" dirty="0" smtClean="0">
                <a:latin typeface="Arial" panose="020B0604020202020204" pitchFamily="34" charset="0"/>
                <a:cs typeface="Arial" panose="020B0604020202020204" pitchFamily="34" charset="0"/>
              </a:rPr>
              <a:t>Las epidemias de las Enfermedades Crónicas no Transmisibles nos han invadido.</a:t>
            </a:r>
          </a:p>
          <a:p>
            <a:endParaRPr lang="es-ES_tradnl" dirty="0">
              <a:latin typeface="Arial" panose="020B0604020202020204" pitchFamily="34" charset="0"/>
              <a:cs typeface="Arial" panose="020B0604020202020204" pitchFamily="34" charset="0"/>
            </a:endParaRPr>
          </a:p>
          <a:p>
            <a:r>
              <a:rPr lang="es-ES_tradnl" dirty="0" smtClean="0">
                <a:latin typeface="Arial" panose="020B0604020202020204" pitchFamily="34" charset="0"/>
                <a:cs typeface="Arial" panose="020B0604020202020204" pitchFamily="34" charset="0"/>
              </a:rPr>
              <a:t>Debemos Combatirlas.</a:t>
            </a:r>
          </a:p>
          <a:p>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612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3763963"/>
          </a:xfrm>
        </p:spPr>
        <p:txBody>
          <a:bodyPr/>
          <a:lstStyle/>
          <a:p>
            <a:pPr algn="ctr"/>
            <a:r>
              <a:rPr lang="es-ES" dirty="0">
                <a:solidFill>
                  <a:schemeClr val="bg2"/>
                </a:solidFill>
                <a:latin typeface="Arial" panose="020B0604020202020204" pitchFamily="34" charset="0"/>
                <a:cs typeface="Arial" panose="020B0604020202020204" pitchFamily="34" charset="0"/>
              </a:rPr>
              <a:t>La Batalla de las </a:t>
            </a:r>
            <a:r>
              <a:rPr lang="es-ES" dirty="0" smtClean="0">
                <a:solidFill>
                  <a:schemeClr val="bg2"/>
                </a:solidFill>
                <a:latin typeface="Arial" panose="020B0604020202020204" pitchFamily="34" charset="0"/>
                <a:cs typeface="Arial" panose="020B0604020202020204" pitchFamily="34" charset="0"/>
              </a:rPr>
              <a:t>Enfermedades </a:t>
            </a:r>
          </a:p>
          <a:p>
            <a:pPr marL="0" indent="0" algn="ctr">
              <a:buNone/>
            </a:pPr>
            <a:r>
              <a:rPr lang="es-ES" dirty="0" smtClean="0">
                <a:solidFill>
                  <a:schemeClr val="bg2"/>
                </a:solidFill>
                <a:latin typeface="Arial" panose="020B0604020202020204" pitchFamily="34" charset="0"/>
                <a:cs typeface="Arial" panose="020B0604020202020204" pitchFamily="34" charset="0"/>
              </a:rPr>
              <a:t>Crónicas no </a:t>
            </a:r>
            <a:r>
              <a:rPr lang="es-ES" dirty="0">
                <a:solidFill>
                  <a:schemeClr val="bg2"/>
                </a:solidFill>
                <a:latin typeface="Arial" panose="020B0604020202020204" pitchFamily="34" charset="0"/>
                <a:cs typeface="Arial" panose="020B0604020202020204" pitchFamily="34" charset="0"/>
              </a:rPr>
              <a:t>Transmisibles </a:t>
            </a:r>
          </a:p>
          <a:p>
            <a:pPr marL="0" indent="0" algn="ctr">
              <a:buNone/>
            </a:pPr>
            <a:r>
              <a:rPr lang="es-ES" sz="4400" dirty="0">
                <a:solidFill>
                  <a:schemeClr val="bg2"/>
                </a:solidFill>
                <a:latin typeface="Arial" panose="020B0604020202020204" pitchFamily="34" charset="0"/>
                <a:cs typeface="Arial" panose="020B0604020202020204" pitchFamily="34" charset="0"/>
              </a:rPr>
              <a:t>Se puede ganar</a:t>
            </a:r>
          </a:p>
          <a:p>
            <a:endParaRPr lang="en-US" dirty="0">
              <a:solidFill>
                <a:schemeClr val="bg2"/>
              </a:solidFill>
            </a:endParaRPr>
          </a:p>
        </p:txBody>
      </p:sp>
    </p:spTree>
    <p:extLst>
      <p:ext uri="{BB962C8B-B14F-4D97-AF65-F5344CB8AC3E}">
        <p14:creationId xmlns:p14="http://schemas.microsoft.com/office/powerpoint/2010/main" val="788079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Enfermedades No Transmisibles</a:t>
            </a:r>
            <a:endParaRPr lang="es-ES_tradnl" dirty="0"/>
          </a:p>
        </p:txBody>
      </p:sp>
      <p:sp>
        <p:nvSpPr>
          <p:cNvPr id="3" name="Content Placeholder 2"/>
          <p:cNvSpPr>
            <a:spLocks noGrp="1"/>
          </p:cNvSpPr>
          <p:nvPr>
            <p:ph idx="1"/>
          </p:nvPr>
        </p:nvSpPr>
        <p:spPr>
          <a:xfrm>
            <a:off x="914400" y="2057400"/>
            <a:ext cx="7772400" cy="4068763"/>
          </a:xfrm>
        </p:spPr>
        <p:txBody>
          <a:bodyPr/>
          <a:lstStyle/>
          <a:p>
            <a:r>
              <a:rPr lang="es-ES_tradnl" dirty="0" smtClean="0">
                <a:latin typeface="Arial" panose="020B0604020202020204" pitchFamily="34" charset="0"/>
                <a:cs typeface="Arial" panose="020B0604020202020204" pitchFamily="34" charset="0"/>
              </a:rPr>
              <a:t>También conocidas como “Crónicas”, son de larga duración y por lo general evolucionan lentamente.</a:t>
            </a:r>
          </a:p>
          <a:p>
            <a:r>
              <a:rPr lang="es-ES" dirty="0">
                <a:latin typeface="Arial" panose="020B0604020202020204" pitchFamily="34" charset="0"/>
                <a:cs typeface="Arial" panose="020B0604020202020204" pitchFamily="34" charset="0"/>
              </a:rPr>
              <a:t>no se transmiten de persona a </a:t>
            </a:r>
            <a:r>
              <a:rPr lang="es-ES" dirty="0" smtClean="0">
                <a:latin typeface="Arial" panose="020B0604020202020204" pitchFamily="34" charset="0"/>
                <a:cs typeface="Arial" panose="020B0604020202020204" pitchFamily="34" charset="0"/>
              </a:rPr>
              <a:t>persona, por eso se llaman, “No Transmisibles”</a:t>
            </a:r>
          </a:p>
          <a:p>
            <a:pPr marL="457200" lvl="1" indent="0">
              <a:buNone/>
            </a:pPr>
            <a:r>
              <a:rPr lang="es-ES" dirty="0" smtClean="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endParaRPr lang="es-ES_trad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844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ES_tradnl" dirty="0" smtClean="0"/>
              <a:t>Estas son:</a:t>
            </a:r>
            <a:endParaRPr lang="es-ES_tradnl" dirty="0"/>
          </a:p>
        </p:txBody>
      </p:sp>
      <p:sp>
        <p:nvSpPr>
          <p:cNvPr id="3" name="Content Placeholder 2"/>
          <p:cNvSpPr>
            <a:spLocks noGrp="1"/>
          </p:cNvSpPr>
          <p:nvPr>
            <p:ph idx="1"/>
          </p:nvPr>
        </p:nvSpPr>
        <p:spPr>
          <a:xfrm>
            <a:off x="685800" y="2133600"/>
            <a:ext cx="8001000" cy="3992563"/>
          </a:xfrm>
        </p:spPr>
        <p:txBody>
          <a:bodyPr/>
          <a:lstStyle/>
          <a:p>
            <a:r>
              <a:rPr lang="en-US" dirty="0" smtClean="0"/>
              <a:t>CARDIOVASCULARES</a:t>
            </a:r>
          </a:p>
          <a:p>
            <a:r>
              <a:rPr lang="en-US" dirty="0" smtClean="0"/>
              <a:t>CÁNCER</a:t>
            </a:r>
          </a:p>
          <a:p>
            <a:r>
              <a:rPr lang="en-US" dirty="0" smtClean="0"/>
              <a:t>DIABETES</a:t>
            </a:r>
          </a:p>
          <a:p>
            <a:r>
              <a:rPr lang="en-US" dirty="0" smtClean="0"/>
              <a:t>PULMONARES CRONICAS OBSTRUCTIVAS</a:t>
            </a:r>
          </a:p>
          <a:p>
            <a:endParaRPr lang="en-US" dirty="0"/>
          </a:p>
        </p:txBody>
      </p:sp>
    </p:spTree>
    <p:extLst>
      <p:ext uri="{BB962C8B-B14F-4D97-AF65-F5344CB8AC3E}">
        <p14:creationId xmlns:p14="http://schemas.microsoft.com/office/powerpoint/2010/main" val="1407679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8">
      <a:dk1>
        <a:srgbClr val="465962"/>
      </a:dk1>
      <a:lt1>
        <a:srgbClr val="FFFFFF"/>
      </a:lt1>
      <a:dk2>
        <a:srgbClr val="465962"/>
      </a:dk2>
      <a:lt2>
        <a:srgbClr val="363636"/>
      </a:lt2>
      <a:accent1>
        <a:srgbClr val="588824"/>
      </a:accent1>
      <a:accent2>
        <a:srgbClr val="82C836"/>
      </a:accent2>
      <a:accent3>
        <a:srgbClr val="A4DC5A"/>
      </a:accent3>
      <a:accent4>
        <a:srgbClr val="EE1212"/>
      </a:accent4>
      <a:accent5>
        <a:srgbClr val="BEE856"/>
      </a:accent5>
      <a:accent6>
        <a:srgbClr val="72AF2F"/>
      </a:accent6>
      <a:hlink>
        <a:srgbClr val="898889"/>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4">
      <a:dk1>
        <a:srgbClr val="465962"/>
      </a:dk1>
      <a:lt1>
        <a:srgbClr val="FFFFFF"/>
      </a:lt1>
      <a:dk2>
        <a:srgbClr val="465962"/>
      </a:dk2>
      <a:lt2>
        <a:srgbClr val="363636"/>
      </a:lt2>
      <a:accent1>
        <a:srgbClr val="588824"/>
      </a:accent1>
      <a:accent2>
        <a:srgbClr val="72AF2F"/>
      </a:accent2>
      <a:accent3>
        <a:srgbClr val="92D050"/>
      </a:accent3>
      <a:accent4>
        <a:srgbClr val="A7D533"/>
      </a:accent4>
      <a:accent5>
        <a:srgbClr val="BEE856"/>
      </a:accent5>
      <a:accent6>
        <a:srgbClr val="72AF2F"/>
      </a:accent6>
      <a:hlink>
        <a:srgbClr val="898889"/>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Office Theme">
  <a:themeElements>
    <a:clrScheme name="Custom 14">
      <a:dk1>
        <a:srgbClr val="465962"/>
      </a:dk1>
      <a:lt1>
        <a:srgbClr val="FFFFFF"/>
      </a:lt1>
      <a:dk2>
        <a:srgbClr val="465962"/>
      </a:dk2>
      <a:lt2>
        <a:srgbClr val="363636"/>
      </a:lt2>
      <a:accent1>
        <a:srgbClr val="588824"/>
      </a:accent1>
      <a:accent2>
        <a:srgbClr val="72AF2F"/>
      </a:accent2>
      <a:accent3>
        <a:srgbClr val="92D050"/>
      </a:accent3>
      <a:accent4>
        <a:srgbClr val="A7D533"/>
      </a:accent4>
      <a:accent5>
        <a:srgbClr val="BEE856"/>
      </a:accent5>
      <a:accent6>
        <a:srgbClr val="72AF2F"/>
      </a:accent6>
      <a:hlink>
        <a:srgbClr val="898889"/>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1934</TotalTime>
  <Words>659</Words>
  <Application>Microsoft Office PowerPoint</Application>
  <PresentationFormat>On-screen Show (4:3)</PresentationFormat>
  <Paragraphs>101</Paragraphs>
  <Slides>25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굴림</vt:lpstr>
      <vt:lpstr>Arial</vt:lpstr>
      <vt:lpstr>Calibri</vt:lpstr>
      <vt:lpstr>Gabriola</vt:lpstr>
      <vt:lpstr>Office Theme</vt:lpstr>
      <vt:lpstr>1_Office Theme</vt:lpstr>
      <vt:lpstr>15_Office Theme</vt:lpstr>
      <vt:lpstr>PowerPoint Presentation</vt:lpstr>
      <vt:lpstr>PowerPoint Presentation</vt:lpstr>
      <vt:lpstr>¡Prevenir es lo Mejor!!</vt:lpstr>
      <vt:lpstr>PowerPoint Presentation</vt:lpstr>
      <vt:lpstr>PowerPoint Presentation</vt:lpstr>
      <vt:lpstr>Epidemias que azotan la Iglesia</vt:lpstr>
      <vt:lpstr>PowerPoint Presentation</vt:lpstr>
      <vt:lpstr>Enfermedades No Transmisibles</vt:lpstr>
      <vt:lpstr>Estas son:</vt:lpstr>
      <vt:lpstr>¿Conoces en qué posición estás Tú?</vt:lpstr>
      <vt:lpstr>Verifica tus números</vt:lpstr>
      <vt:lpstr>Presión Sanguínea</vt:lpstr>
      <vt:lpstr>Niveles de Colesterol</vt:lpstr>
      <vt:lpstr>Niveles </vt:lpstr>
      <vt:lpstr>Colesterol de baja densidad-LDL</vt:lpstr>
      <vt:lpstr>Colesterol de alta densidad-HDL</vt:lpstr>
      <vt:lpstr>Triglicéridos</vt:lpstr>
      <vt:lpstr>Glucosa en la sangre</vt:lpstr>
      <vt:lpstr>La prueba de A1C</vt:lpstr>
      <vt:lpstr>PowerPoint Presentation</vt:lpstr>
      <vt:lpstr>Consejos para una Buena Salud </vt:lpstr>
      <vt:lpstr>Tips para una Buena Salud </vt:lpstr>
      <vt:lpstr>Tips para una Buena Salud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Lidia Belkis Archbold</cp:lastModifiedBy>
  <cp:revision>246</cp:revision>
  <dcterms:created xsi:type="dcterms:W3CDTF">2012-04-26T17:06:14Z</dcterms:created>
  <dcterms:modified xsi:type="dcterms:W3CDTF">2016-06-30T18:58:43Z</dcterms:modified>
</cp:coreProperties>
</file>